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76" r:id="rId2"/>
    <p:sldId id="277" r:id="rId3"/>
    <p:sldId id="258" r:id="rId4"/>
    <p:sldId id="268" r:id="rId5"/>
    <p:sldId id="259" r:id="rId6"/>
    <p:sldId id="275" r:id="rId7"/>
    <p:sldId id="261" r:id="rId8"/>
    <p:sldId id="269" r:id="rId9"/>
    <p:sldId id="270" r:id="rId10"/>
    <p:sldId id="271" r:id="rId11"/>
    <p:sldId id="272" r:id="rId12"/>
    <p:sldId id="263" r:id="rId13"/>
    <p:sldId id="273" r:id="rId14"/>
    <p:sldId id="280" r:id="rId15"/>
    <p:sldId id="262" r:id="rId16"/>
    <p:sldId id="265" r:id="rId17"/>
    <p:sldId id="282" r:id="rId18"/>
    <p:sldId id="283" r:id="rId19"/>
    <p:sldId id="279" r:id="rId20"/>
    <p:sldId id="281" r:id="rId21"/>
    <p:sldId id="278" r:id="rId22"/>
  </p:sldIdLst>
  <p:sldSz cx="9144000" cy="5143500" type="screen16x9"/>
  <p:notesSz cx="6858000" cy="9144000"/>
  <p:embeddedFontLst>
    <p:embeddedFont>
      <p:font typeface="IBM Plex Sans" panose="020B0503050203000203" pitchFamily="34" charset="0"/>
      <p:regular r:id="rId24"/>
      <p:bold r:id="rId25"/>
      <p:italic r:id="rId26"/>
      <p:boldItalic r:id="rId27"/>
    </p:embeddedFont>
    <p:embeddedFont>
      <p:font typeface="IBM Plex Sans Medium" panose="020B060305020300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25728ec430d99f6/Documents/Desktop/IBM%20Project/2021-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d.docs.live.net/a25728ec430d99f6/Documents/Desktop/IBM%20Project/last10yr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25728ec430d99f6/Documents/Desktop/IBM%20Project/last10yrs.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d.docs.live.net/a25728ec430d99f6/Documents/Desktop/IBM%20Project/2021-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Primary Drop-out Rate 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9358705161854772E-2"/>
          <c:y val="0.16708333333333336"/>
          <c:w val="0.90286351706036749"/>
          <c:h val="0.49952682997958586"/>
        </c:manualLayout>
      </c:layout>
      <c:barChart>
        <c:barDir val="col"/>
        <c:grouping val="clustered"/>
        <c:varyColors val="0"/>
        <c:ser>
          <c:idx val="0"/>
          <c:order val="0"/>
          <c:tx>
            <c:strRef>
              <c:f>Sheet3!$B$1</c:f>
              <c:strCache>
                <c:ptCount val="1"/>
                <c:pt idx="0">
                  <c:v>Boys(pri)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Sheet3!$B$2:$B$12</c:f>
              <c:numCache>
                <c:formatCode>General</c:formatCode>
                <c:ptCount val="11"/>
                <c:pt idx="0">
                  <c:v>13.5</c:v>
                </c:pt>
                <c:pt idx="1">
                  <c:v>11.1</c:v>
                </c:pt>
                <c:pt idx="2">
                  <c:v>9.3000000000000007</c:v>
                </c:pt>
                <c:pt idx="3">
                  <c:v>9.1</c:v>
                </c:pt>
                <c:pt idx="4">
                  <c:v>7.5</c:v>
                </c:pt>
                <c:pt idx="5">
                  <c:v>7.1</c:v>
                </c:pt>
                <c:pt idx="6">
                  <c:v>6.8</c:v>
                </c:pt>
                <c:pt idx="7">
                  <c:v>5.6</c:v>
                </c:pt>
                <c:pt idx="8">
                  <c:v>3.9</c:v>
                </c:pt>
                <c:pt idx="9">
                  <c:v>3.7</c:v>
                </c:pt>
                <c:pt idx="10">
                  <c:v>3.8</c:v>
                </c:pt>
              </c:numCache>
            </c:numRef>
          </c:val>
          <c:extLst>
            <c:ext xmlns:c16="http://schemas.microsoft.com/office/drawing/2014/chart" uri="{C3380CC4-5D6E-409C-BE32-E72D297353CC}">
              <c16:uniqueId val="{00000000-B9E9-4BE7-9B28-DF62B02D217B}"/>
            </c:ext>
          </c:extLst>
        </c:ser>
        <c:ser>
          <c:idx val="1"/>
          <c:order val="1"/>
          <c:tx>
            <c:strRef>
              <c:f>Sheet3!$C$1</c:f>
              <c:strCache>
                <c:ptCount val="1"/>
                <c:pt idx="0">
                  <c:v>Girls(pri)</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Sheet3!$C$2:$C$12</c:f>
              <c:numCache>
                <c:formatCode>General</c:formatCode>
                <c:ptCount val="11"/>
                <c:pt idx="0">
                  <c:v>13</c:v>
                </c:pt>
                <c:pt idx="1">
                  <c:v>8.6</c:v>
                </c:pt>
                <c:pt idx="2">
                  <c:v>9.1999999999999993</c:v>
                </c:pt>
                <c:pt idx="3">
                  <c:v>8.1999999999999993</c:v>
                </c:pt>
                <c:pt idx="4">
                  <c:v>5.5</c:v>
                </c:pt>
                <c:pt idx="5">
                  <c:v>5.6</c:v>
                </c:pt>
                <c:pt idx="6">
                  <c:v>5.2</c:v>
                </c:pt>
                <c:pt idx="7">
                  <c:v>4.5</c:v>
                </c:pt>
                <c:pt idx="8">
                  <c:v>4.0999999999999996</c:v>
                </c:pt>
                <c:pt idx="9">
                  <c:v>3.6</c:v>
                </c:pt>
                <c:pt idx="10">
                  <c:v>3.3</c:v>
                </c:pt>
              </c:numCache>
            </c:numRef>
          </c:val>
          <c:extLst>
            <c:ext xmlns:c16="http://schemas.microsoft.com/office/drawing/2014/chart" uri="{C3380CC4-5D6E-409C-BE32-E72D297353CC}">
              <c16:uniqueId val="{00000001-B9E9-4BE7-9B28-DF62B02D217B}"/>
            </c:ext>
          </c:extLst>
        </c:ser>
        <c:ser>
          <c:idx val="2"/>
          <c:order val="2"/>
          <c:tx>
            <c:strRef>
              <c:f>Sheet3!$D$1</c:f>
              <c:strCache>
                <c:ptCount val="1"/>
                <c:pt idx="0">
                  <c:v>Total(pri)</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Sheet3!$D$2:$D$12</c:f>
              <c:numCache>
                <c:formatCode>General</c:formatCode>
                <c:ptCount val="11"/>
                <c:pt idx="0">
                  <c:v>13.3</c:v>
                </c:pt>
                <c:pt idx="1">
                  <c:v>9.8000000000000007</c:v>
                </c:pt>
                <c:pt idx="2">
                  <c:v>9.3000000000000007</c:v>
                </c:pt>
                <c:pt idx="3">
                  <c:v>8.6</c:v>
                </c:pt>
                <c:pt idx="4">
                  <c:v>6.5</c:v>
                </c:pt>
                <c:pt idx="5">
                  <c:v>6.4</c:v>
                </c:pt>
                <c:pt idx="6">
                  <c:v>6</c:v>
                </c:pt>
                <c:pt idx="7">
                  <c:v>5</c:v>
                </c:pt>
                <c:pt idx="8">
                  <c:v>4</c:v>
                </c:pt>
                <c:pt idx="9">
                  <c:v>3.7</c:v>
                </c:pt>
                <c:pt idx="10">
                  <c:v>3.6</c:v>
                </c:pt>
              </c:numCache>
            </c:numRef>
          </c:val>
          <c:extLst>
            <c:ext xmlns:c16="http://schemas.microsoft.com/office/drawing/2014/chart" uri="{C3380CC4-5D6E-409C-BE32-E72D297353CC}">
              <c16:uniqueId val="{00000002-B9E9-4BE7-9B28-DF62B02D217B}"/>
            </c:ext>
          </c:extLst>
        </c:ser>
        <c:dLbls>
          <c:showLegendKey val="0"/>
          <c:showVal val="0"/>
          <c:showCatName val="0"/>
          <c:showSerName val="0"/>
          <c:showPercent val="0"/>
          <c:showBubbleSize val="0"/>
        </c:dLbls>
        <c:gapWidth val="100"/>
        <c:overlap val="-24"/>
        <c:axId val="674056128"/>
        <c:axId val="674059968"/>
      </c:barChart>
      <c:catAx>
        <c:axId val="6740561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4059968"/>
        <c:crosses val="autoZero"/>
        <c:auto val="1"/>
        <c:lblAlgn val="ctr"/>
        <c:lblOffset val="100"/>
        <c:noMultiLvlLbl val="0"/>
      </c:catAx>
      <c:valAx>
        <c:axId val="674059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405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Upper-Primary Dropout Rate in 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Sheet4!$B$1</c:f>
              <c:strCache>
                <c:ptCount val="1"/>
                <c:pt idx="0">
                  <c:v>Boys(UP)</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Sheet4!$B$2:$B$27</c:f>
              <c:numCache>
                <c:formatCode>General</c:formatCode>
                <c:ptCount val="11"/>
                <c:pt idx="1">
                  <c:v>12</c:v>
                </c:pt>
                <c:pt idx="2">
                  <c:v>10.1</c:v>
                </c:pt>
                <c:pt idx="3">
                  <c:v>8.6</c:v>
                </c:pt>
                <c:pt idx="4">
                  <c:v>8.6999999999999993</c:v>
                </c:pt>
                <c:pt idx="5">
                  <c:v>8</c:v>
                </c:pt>
                <c:pt idx="6">
                  <c:v>4.8</c:v>
                </c:pt>
                <c:pt idx="7">
                  <c:v>6</c:v>
                </c:pt>
                <c:pt idx="8">
                  <c:v>4.2</c:v>
                </c:pt>
                <c:pt idx="9">
                  <c:v>4</c:v>
                </c:pt>
                <c:pt idx="10">
                  <c:v>4.8</c:v>
                </c:pt>
              </c:numCache>
            </c:numRef>
          </c:val>
          <c:extLst>
            <c:ext xmlns:c16="http://schemas.microsoft.com/office/drawing/2014/chart" uri="{C3380CC4-5D6E-409C-BE32-E72D297353CC}">
              <c16:uniqueId val="{00000000-23DF-4797-A0D7-07910ECB4F47}"/>
            </c:ext>
          </c:extLst>
        </c:ser>
        <c:ser>
          <c:idx val="1"/>
          <c:order val="1"/>
          <c:tx>
            <c:strRef>
              <c:f>Sheet4!$C$1</c:f>
              <c:strCache>
                <c:ptCount val="1"/>
                <c:pt idx="0">
                  <c:v>Girls(UP)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Sheet4!$C$2:$C$27</c:f>
              <c:numCache>
                <c:formatCode>General</c:formatCode>
                <c:ptCount val="11"/>
                <c:pt idx="1">
                  <c:v>9.4</c:v>
                </c:pt>
                <c:pt idx="2">
                  <c:v>7.6</c:v>
                </c:pt>
                <c:pt idx="3">
                  <c:v>9</c:v>
                </c:pt>
                <c:pt idx="4">
                  <c:v>7.1</c:v>
                </c:pt>
                <c:pt idx="5">
                  <c:v>6.5</c:v>
                </c:pt>
                <c:pt idx="6">
                  <c:v>8.4</c:v>
                </c:pt>
                <c:pt idx="7">
                  <c:v>5.2</c:v>
                </c:pt>
                <c:pt idx="8">
                  <c:v>5.8</c:v>
                </c:pt>
                <c:pt idx="9">
                  <c:v>5.2</c:v>
                </c:pt>
                <c:pt idx="10">
                  <c:v>4.3</c:v>
                </c:pt>
              </c:numCache>
            </c:numRef>
          </c:val>
          <c:extLst>
            <c:ext xmlns:c16="http://schemas.microsoft.com/office/drawing/2014/chart" uri="{C3380CC4-5D6E-409C-BE32-E72D297353CC}">
              <c16:uniqueId val="{00000001-23DF-4797-A0D7-07910ECB4F47}"/>
            </c:ext>
          </c:extLst>
        </c:ser>
        <c:ser>
          <c:idx val="2"/>
          <c:order val="2"/>
          <c:tx>
            <c:strRef>
              <c:f>Sheet4!$D$1</c:f>
              <c:strCache>
                <c:ptCount val="1"/>
                <c:pt idx="0">
                  <c:v>Total(UP)</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Sheet4!$D$2:$D$27</c:f>
              <c:numCache>
                <c:formatCode>General</c:formatCode>
                <c:ptCount val="11"/>
                <c:pt idx="1">
                  <c:v>10.6</c:v>
                </c:pt>
                <c:pt idx="2">
                  <c:v>8.8000000000000007</c:v>
                </c:pt>
                <c:pt idx="3">
                  <c:v>8.8000000000000007</c:v>
                </c:pt>
                <c:pt idx="4">
                  <c:v>8</c:v>
                </c:pt>
                <c:pt idx="5">
                  <c:v>7.3</c:v>
                </c:pt>
                <c:pt idx="6">
                  <c:v>6.7</c:v>
                </c:pt>
                <c:pt idx="7">
                  <c:v>5.6</c:v>
                </c:pt>
                <c:pt idx="8">
                  <c:v>5</c:v>
                </c:pt>
                <c:pt idx="9">
                  <c:v>4.5999999999999996</c:v>
                </c:pt>
                <c:pt idx="10">
                  <c:v>4.5</c:v>
                </c:pt>
              </c:numCache>
            </c:numRef>
          </c:val>
          <c:extLst>
            <c:ext xmlns:c16="http://schemas.microsoft.com/office/drawing/2014/chart" uri="{C3380CC4-5D6E-409C-BE32-E72D297353CC}">
              <c16:uniqueId val="{00000002-23DF-4797-A0D7-07910ECB4F47}"/>
            </c:ext>
          </c:extLst>
        </c:ser>
        <c:dLbls>
          <c:showLegendKey val="0"/>
          <c:showVal val="0"/>
          <c:showCatName val="0"/>
          <c:showSerName val="0"/>
          <c:showPercent val="0"/>
          <c:showBubbleSize val="0"/>
        </c:dLbls>
        <c:gapWidth val="100"/>
        <c:overlap val="-24"/>
        <c:axId val="653227568"/>
        <c:axId val="653226128"/>
      </c:barChart>
      <c:catAx>
        <c:axId val="6532275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3226128"/>
        <c:crosses val="autoZero"/>
        <c:auto val="1"/>
        <c:lblAlgn val="ctr"/>
        <c:lblOffset val="100"/>
        <c:noMultiLvlLbl val="0"/>
      </c:catAx>
      <c:valAx>
        <c:axId val="653226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3227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BOYS vs GIRLS(PRIMARY)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1683260037462334E-2"/>
          <c:y val="0.16444297447481995"/>
          <c:w val="0.94831675067177545"/>
          <c:h val="0.47438182382661276"/>
        </c:manualLayout>
      </c:layout>
      <c:lineChart>
        <c:grouping val="standard"/>
        <c:varyColors val="0"/>
        <c:ser>
          <c:idx val="0"/>
          <c:order val="0"/>
          <c:tx>
            <c:strRef>
              <c:f>Sheet1!$B$1</c:f>
              <c:strCache>
                <c:ptCount val="1"/>
                <c:pt idx="0">
                  <c:v>Girls(Pri)</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2.8000914837782914E-2"/>
                  <c:y val="6.32410979716925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CB-4C62-B410-2C07A1A8D543}"/>
                </c:ext>
              </c:extLst>
            </c:dLbl>
            <c:dLbl>
              <c:idx val="1"/>
              <c:layout>
                <c:manualLayout>
                  <c:x val="-2.8000914837782907E-2"/>
                  <c:y val="2.8107154654085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CB-4C62-B410-2C07A1A8D543}"/>
                </c:ext>
              </c:extLst>
            </c:dLbl>
            <c:dLbl>
              <c:idx val="2"/>
              <c:layout>
                <c:manualLayout>
                  <c:x val="-3.6498895998494721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CB-4C62-B410-2C07A1A8D543}"/>
                </c:ext>
              </c:extLst>
            </c:dLbl>
            <c:dLbl>
              <c:idx val="3"/>
              <c:layout>
                <c:manualLayout>
                  <c:x val="-4.7246577802228913E-2"/>
                  <c:y val="-0.1308355430627192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CB-4C62-B410-2C07A1A8D543}"/>
                </c:ext>
              </c:extLst>
            </c:dLbl>
            <c:dLbl>
              <c:idx val="4"/>
              <c:layout>
                <c:manualLayout>
                  <c:x val="-2.7278249607445446E-2"/>
                  <c:y val="0.104144904968628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5CB-4C62-B410-2C07A1A8D543}"/>
                </c:ext>
              </c:extLst>
            </c:dLbl>
            <c:dLbl>
              <c:idx val="5"/>
              <c:layout>
                <c:manualLayout>
                  <c:x val="-2.9207020519814934E-2"/>
                  <c:y val="3.9098630207120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5CB-4C62-B410-2C07A1A8D543}"/>
                </c:ext>
              </c:extLst>
            </c:dLbl>
            <c:dLbl>
              <c:idx val="6"/>
              <c:layout>
                <c:manualLayout>
                  <c:x val="-3.6255811909974137E-2"/>
                  <c:y val="5.66657446886888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5CB-4C62-B410-2C07A1A8D543}"/>
                </c:ext>
              </c:extLst>
            </c:dLbl>
            <c:dLbl>
              <c:idx val="7"/>
              <c:layout>
                <c:manualLayout>
                  <c:x val="-2.4601722373498183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5CB-4C62-B410-2C07A1A8D543}"/>
                </c:ext>
              </c:extLst>
            </c:dLbl>
            <c:dLbl>
              <c:idx val="8"/>
              <c:layout>
                <c:manualLayout>
                  <c:x val="-2.9700511069925269E-2"/>
                  <c:y val="-6.6754492303453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5CB-4C62-B410-2C07A1A8D543}"/>
                </c:ext>
              </c:extLst>
            </c:dLbl>
            <c:dLbl>
              <c:idx val="9"/>
              <c:layout>
                <c:manualLayout>
                  <c:x val="-2.5825431660640684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5CB-4C62-B410-2C07A1A8D5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Sheet1!$B$2:$B$11</c:f>
              <c:numCache>
                <c:formatCode>General</c:formatCode>
                <c:ptCount val="10"/>
                <c:pt idx="0">
                  <c:v>4.66</c:v>
                </c:pt>
                <c:pt idx="1">
                  <c:v>4.1399999999999997</c:v>
                </c:pt>
                <c:pt idx="2">
                  <c:v>3.88</c:v>
                </c:pt>
                <c:pt idx="3">
                  <c:v>1.35</c:v>
                </c:pt>
                <c:pt idx="4">
                  <c:v>6.3</c:v>
                </c:pt>
                <c:pt idx="5">
                  <c:v>3.33</c:v>
                </c:pt>
                <c:pt idx="6">
                  <c:v>4.3</c:v>
                </c:pt>
                <c:pt idx="7">
                  <c:v>1.24</c:v>
                </c:pt>
                <c:pt idx="8">
                  <c:v>0.69</c:v>
                </c:pt>
                <c:pt idx="9">
                  <c:v>1.6</c:v>
                </c:pt>
              </c:numCache>
            </c:numRef>
          </c:val>
          <c:smooth val="0"/>
          <c:extLst>
            <c:ext xmlns:c16="http://schemas.microsoft.com/office/drawing/2014/chart" uri="{C3380CC4-5D6E-409C-BE32-E72D297353CC}">
              <c16:uniqueId val="{0000000A-25CB-4C62-B410-2C07A1A8D543}"/>
            </c:ext>
          </c:extLst>
        </c:ser>
        <c:ser>
          <c:idx val="1"/>
          <c:order val="1"/>
          <c:tx>
            <c:strRef>
              <c:f>Sheet1!$C$1</c:f>
              <c:strCache>
                <c:ptCount val="1"/>
                <c:pt idx="0">
                  <c:v>Boys(Pri)</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0"/>
              <c:layout>
                <c:manualLayout>
                  <c:x val="-2.8000914837782914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5CB-4C62-B410-2C07A1A8D543}"/>
                </c:ext>
              </c:extLst>
            </c:dLbl>
            <c:dLbl>
              <c:idx val="1"/>
              <c:layout>
                <c:manualLayout>
                  <c:x val="-2.9700511069925269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5CB-4C62-B410-2C07A1A8D543}"/>
                </c:ext>
              </c:extLst>
            </c:dLbl>
            <c:dLbl>
              <c:idx val="2"/>
              <c:layout>
                <c:manualLayout>
                  <c:x val="-2.8000914837782907E-2"/>
                  <c:y val="-3.51339433176070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5CB-4C62-B410-2C07A1A8D543}"/>
                </c:ext>
              </c:extLst>
            </c:dLbl>
            <c:dLbl>
              <c:idx val="3"/>
              <c:layout>
                <c:manualLayout>
                  <c:x val="-4.2394564216590873E-2"/>
                  <c:y val="8.72236953751461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5CB-4C62-B410-2C07A1A8D543}"/>
                </c:ext>
              </c:extLst>
            </c:dLbl>
            <c:dLbl>
              <c:idx val="4"/>
              <c:layout>
                <c:manualLayout>
                  <c:x val="-2.8977791531517076E-2"/>
                  <c:y val="-6.8205558216041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5CB-4C62-B410-2C07A1A8D543}"/>
                </c:ext>
              </c:extLst>
            </c:dLbl>
            <c:dLbl>
              <c:idx val="5"/>
              <c:layout>
                <c:manualLayout>
                  <c:x val="-2.8480555651067722E-2"/>
                  <c:y val="-6.9462403590344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5CB-4C62-B410-2C07A1A8D543}"/>
                </c:ext>
              </c:extLst>
            </c:dLbl>
            <c:dLbl>
              <c:idx val="6"/>
              <c:layout>
                <c:manualLayout>
                  <c:x val="-2.9700511069925394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5CB-4C62-B410-2C07A1A8D543}"/>
                </c:ext>
              </c:extLst>
            </c:dLbl>
            <c:dLbl>
              <c:idx val="7"/>
              <c:layout>
                <c:manualLayout>
                  <c:x val="-2.242623919635596E-2"/>
                  <c:y val="-5.97277036399318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25CB-4C62-B410-2C07A1A8D543}"/>
                </c:ext>
              </c:extLst>
            </c:dLbl>
            <c:dLbl>
              <c:idx val="8"/>
              <c:layout>
                <c:manualLayout>
                  <c:x val="-2.8000914837783032E-2"/>
                  <c:y val="5.62143093081710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5CB-4C62-B410-2C07A1A8D543}"/>
                </c:ext>
              </c:extLst>
            </c:dLbl>
            <c:dLbl>
              <c:idx val="9"/>
              <c:layout>
                <c:manualLayout>
                  <c:x val="-2.242623919635596E-2"/>
                  <c:y val="5.97277036399317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25CB-4C62-B410-2C07A1A8D5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Sheet1!$C$2:$C$11</c:f>
              <c:numCache>
                <c:formatCode>General</c:formatCode>
                <c:ptCount val="10"/>
                <c:pt idx="0">
                  <c:v>4.68</c:v>
                </c:pt>
                <c:pt idx="1">
                  <c:v>4.53</c:v>
                </c:pt>
                <c:pt idx="2">
                  <c:v>4.3600000000000003</c:v>
                </c:pt>
                <c:pt idx="3">
                  <c:v>1.55</c:v>
                </c:pt>
                <c:pt idx="4">
                  <c:v>6.4</c:v>
                </c:pt>
                <c:pt idx="5">
                  <c:v>3.68</c:v>
                </c:pt>
                <c:pt idx="6">
                  <c:v>4.59</c:v>
                </c:pt>
                <c:pt idx="7">
                  <c:v>1.7</c:v>
                </c:pt>
                <c:pt idx="8">
                  <c:v>0.83</c:v>
                </c:pt>
                <c:pt idx="9">
                  <c:v>1.4</c:v>
                </c:pt>
              </c:numCache>
            </c:numRef>
          </c:val>
          <c:smooth val="0"/>
          <c:extLst>
            <c:ext xmlns:c16="http://schemas.microsoft.com/office/drawing/2014/chart" uri="{C3380CC4-5D6E-409C-BE32-E72D297353CC}">
              <c16:uniqueId val="{00000015-25CB-4C62-B410-2C07A1A8D543}"/>
            </c:ext>
          </c:extLst>
        </c:ser>
        <c:dLbls>
          <c:dLblPos val="ctr"/>
          <c:showLegendKey val="0"/>
          <c:showVal val="1"/>
          <c:showCatName val="0"/>
          <c:showSerName val="0"/>
          <c:showPercent val="0"/>
          <c:showBubbleSize val="0"/>
        </c:dLbls>
        <c:smooth val="0"/>
        <c:axId val="1755732880"/>
        <c:axId val="1755731920"/>
      </c:lineChart>
      <c:catAx>
        <c:axId val="175573288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5731920"/>
        <c:crosses val="autoZero"/>
        <c:auto val="1"/>
        <c:lblAlgn val="ctr"/>
        <c:lblOffset val="100"/>
        <c:noMultiLvlLbl val="0"/>
      </c:catAx>
      <c:valAx>
        <c:axId val="17557319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5732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Boys v/s Girls(Upper Primary)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8.6944455457320699E-2"/>
          <c:y val="0.20047276374428172"/>
          <c:w val="0.90235162577883099"/>
          <c:h val="0.42903292528145259"/>
        </c:manualLayout>
      </c:layout>
      <c:lineChart>
        <c:grouping val="standard"/>
        <c:varyColors val="0"/>
        <c:ser>
          <c:idx val="0"/>
          <c:order val="0"/>
          <c:tx>
            <c:strRef>
              <c:f>Sheet3!$B$1</c:f>
              <c:strCache>
                <c:ptCount val="1"/>
                <c:pt idx="0">
                  <c:v>Girls(UP)</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4"/>
              <c:layout>
                <c:manualLayout>
                  <c:x val="-4.0921607973369946E-2"/>
                  <c:y val="-3.10167637059903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64C-4CFA-AA6F-DD25C8672104}"/>
                </c:ext>
              </c:extLst>
            </c:dLbl>
            <c:dLbl>
              <c:idx val="5"/>
              <c:layout>
                <c:manualLayout>
                  <c:x val="-4.0921607973369946E-2"/>
                  <c:y val="-3.87709546324880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4C-4CFA-AA6F-DD25C8672104}"/>
                </c:ext>
              </c:extLst>
            </c:dLbl>
            <c:dLbl>
              <c:idx val="6"/>
              <c:layout>
                <c:manualLayout>
                  <c:x val="-4.0921607973370036E-2"/>
                  <c:y val="-3.48938591692392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64C-4CFA-AA6F-DD25C8672104}"/>
                </c:ext>
              </c:extLst>
            </c:dLbl>
            <c:dLbl>
              <c:idx val="7"/>
              <c:layout>
                <c:manualLayout>
                  <c:x val="-2.6018478316141926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4C-4CFA-AA6F-DD25C8672104}"/>
                </c:ext>
              </c:extLst>
            </c:dLbl>
            <c:dLbl>
              <c:idx val="8"/>
              <c:layout>
                <c:manualLayout>
                  <c:x val="-4.0921607973369946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4C-4CFA-AA6F-DD25C8672104}"/>
                </c:ext>
              </c:extLst>
            </c:dLbl>
            <c:dLbl>
              <c:idx val="9"/>
              <c:layout>
                <c:manualLayout>
                  <c:x val="-3.5258418703623479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4C-4CFA-AA6F-DD25C867210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Sheet3!$B$2:$B$11</c:f>
              <c:numCache>
                <c:formatCode>General</c:formatCode>
                <c:ptCount val="10"/>
                <c:pt idx="0">
                  <c:v>4.01</c:v>
                </c:pt>
                <c:pt idx="1">
                  <c:v>4.49</c:v>
                </c:pt>
                <c:pt idx="2">
                  <c:v>4.5999999999999996</c:v>
                </c:pt>
                <c:pt idx="3">
                  <c:v>3.31</c:v>
                </c:pt>
                <c:pt idx="4">
                  <c:v>6.42</c:v>
                </c:pt>
                <c:pt idx="5">
                  <c:v>5.57</c:v>
                </c:pt>
                <c:pt idx="6">
                  <c:v>5.14</c:v>
                </c:pt>
                <c:pt idx="7">
                  <c:v>2.98</c:v>
                </c:pt>
                <c:pt idx="8">
                  <c:v>2.61</c:v>
                </c:pt>
                <c:pt idx="9">
                  <c:v>2.7</c:v>
                </c:pt>
              </c:numCache>
            </c:numRef>
          </c:val>
          <c:smooth val="0"/>
          <c:extLst>
            <c:ext xmlns:c16="http://schemas.microsoft.com/office/drawing/2014/chart" uri="{C3380CC4-5D6E-409C-BE32-E72D297353CC}">
              <c16:uniqueId val="{00000006-664C-4CFA-AA6F-DD25C8672104}"/>
            </c:ext>
          </c:extLst>
        </c:ser>
        <c:ser>
          <c:idx val="1"/>
          <c:order val="1"/>
          <c:tx>
            <c:strRef>
              <c:f>Sheet3!$C$1</c:f>
              <c:strCache>
                <c:ptCount val="1"/>
                <c:pt idx="0">
                  <c:v>Boys(UP)</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4"/>
              <c:layout>
                <c:manualLayout>
                  <c:x val="-3.3470043144755934E-2"/>
                  <c:y val="5.42793364854831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64C-4CFA-AA6F-DD25C8672104}"/>
                </c:ext>
              </c:extLst>
            </c:dLbl>
            <c:dLbl>
              <c:idx val="5"/>
              <c:layout>
                <c:manualLayout>
                  <c:x val="-4.0921607973369946E-2"/>
                  <c:y val="3.48938591692391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64C-4CFA-AA6F-DD25C8672104}"/>
                </c:ext>
              </c:extLst>
            </c:dLbl>
            <c:dLbl>
              <c:idx val="6"/>
              <c:layout>
                <c:manualLayout>
                  <c:x val="-4.588931785911271E-2"/>
                  <c:y val="4.6525145558985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64C-4CFA-AA6F-DD25C8672104}"/>
                </c:ext>
              </c:extLst>
            </c:dLbl>
            <c:dLbl>
              <c:idx val="7"/>
              <c:layout>
                <c:manualLayout>
                  <c:x val="-4.0921607973370036E-2"/>
                  <c:y val="4.6525145558985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64C-4CFA-AA6F-DD25C8672104}"/>
                </c:ext>
              </c:extLst>
            </c:dLbl>
            <c:dLbl>
              <c:idx val="8"/>
              <c:layout>
                <c:manualLayout>
                  <c:x val="-3.8437753030498699E-2"/>
                  <c:y val="3.48938591692390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64C-4CFA-AA6F-DD25C8672104}"/>
                </c:ext>
              </c:extLst>
            </c:dLbl>
            <c:dLbl>
              <c:idx val="9"/>
              <c:layout>
                <c:manualLayout>
                  <c:x val="-4.270998353223731E-2"/>
                  <c:y val="-3.10167637059903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64C-4CFA-AA6F-DD25C867210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Sheet3!$C$2:$C$11</c:f>
              <c:numCache>
                <c:formatCode>General</c:formatCode>
                <c:ptCount val="10"/>
                <c:pt idx="0">
                  <c:v>2.2999999999999998</c:v>
                </c:pt>
                <c:pt idx="1">
                  <c:v>3.09</c:v>
                </c:pt>
                <c:pt idx="2">
                  <c:v>3.49</c:v>
                </c:pt>
                <c:pt idx="3">
                  <c:v>2.74</c:v>
                </c:pt>
                <c:pt idx="4">
                  <c:v>4.97</c:v>
                </c:pt>
                <c:pt idx="5">
                  <c:v>4.49</c:v>
                </c:pt>
                <c:pt idx="6">
                  <c:v>4.26</c:v>
                </c:pt>
                <c:pt idx="7">
                  <c:v>2.2400000000000002</c:v>
                </c:pt>
                <c:pt idx="8">
                  <c:v>1.95</c:v>
                </c:pt>
                <c:pt idx="9">
                  <c:v>3.3</c:v>
                </c:pt>
              </c:numCache>
            </c:numRef>
          </c:val>
          <c:smooth val="0"/>
          <c:extLst>
            <c:ext xmlns:c16="http://schemas.microsoft.com/office/drawing/2014/chart" uri="{C3380CC4-5D6E-409C-BE32-E72D297353CC}">
              <c16:uniqueId val="{0000000D-664C-4CFA-AA6F-DD25C8672104}"/>
            </c:ext>
          </c:extLst>
        </c:ser>
        <c:dLbls>
          <c:dLblPos val="ctr"/>
          <c:showLegendKey val="0"/>
          <c:showVal val="1"/>
          <c:showCatName val="0"/>
          <c:showSerName val="0"/>
          <c:showPercent val="0"/>
          <c:showBubbleSize val="0"/>
        </c:dLbls>
        <c:smooth val="0"/>
        <c:axId val="1744514144"/>
        <c:axId val="1744514624"/>
      </c:lineChart>
      <c:catAx>
        <c:axId val="17445141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44514624"/>
        <c:crosses val="autoZero"/>
        <c:auto val="1"/>
        <c:lblAlgn val="ctr"/>
        <c:lblOffset val="100"/>
        <c:noMultiLvlLbl val="0"/>
      </c:catAx>
      <c:valAx>
        <c:axId val="17445146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44514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Boys v/s Girls(secondary)</a:t>
            </a:r>
          </a:p>
        </c:rich>
      </c:tx>
      <c:layout>
        <c:manualLayout>
          <c:xMode val="edge"/>
          <c:yMode val="edge"/>
          <c:x val="0.19019073990623114"/>
          <c:y val="6.0915177277126821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7059161147406334E-2"/>
          <c:y val="0.12645553422904671"/>
          <c:w val="0.91675504606037839"/>
          <c:h val="0.43598487044875711"/>
        </c:manualLayout>
      </c:layout>
      <c:lineChart>
        <c:grouping val="standard"/>
        <c:varyColors val="0"/>
        <c:ser>
          <c:idx val="0"/>
          <c:order val="0"/>
          <c:tx>
            <c:strRef>
              <c:f>Sheet4!$B$1</c:f>
              <c:strCache>
                <c:ptCount val="1"/>
                <c:pt idx="0">
                  <c:v>Girls(Sec)</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1"/>
              <c:layout>
                <c:manualLayout>
                  <c:x val="-4.4646870432247424E-2"/>
                  <c:y val="4.47856685860524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0F8-4CB5-82E9-EAF37BFFC8C1}"/>
                </c:ext>
              </c:extLst>
            </c:dLbl>
            <c:dLbl>
              <c:idx val="2"/>
              <c:layout>
                <c:manualLayout>
                  <c:x val="-5.416897690214386E-2"/>
                  <c:y val="4.79846449136276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F8-4CB5-82E9-EAF37BFFC8C1}"/>
                </c:ext>
              </c:extLst>
            </c:dLbl>
            <c:dLbl>
              <c:idx val="3"/>
              <c:layout>
                <c:manualLayout>
                  <c:x val="-4.4646870432247403E-2"/>
                  <c:y val="1.9193857965450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F8-4CB5-82E9-EAF37BFFC8C1}"/>
                </c:ext>
              </c:extLst>
            </c:dLbl>
            <c:dLbl>
              <c:idx val="4"/>
              <c:layout>
                <c:manualLayout>
                  <c:x val="-4.2266343814773288E-2"/>
                  <c:y val="-2.55918106206014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F8-4CB5-82E9-EAF37BFFC8C1}"/>
                </c:ext>
              </c:extLst>
            </c:dLbl>
            <c:dLbl>
              <c:idx val="5"/>
              <c:layout>
                <c:manualLayout>
                  <c:x val="-4.4646870432247403E-2"/>
                  <c:y val="3.19897632757517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F8-4CB5-82E9-EAF37BFFC8C1}"/>
                </c:ext>
              </c:extLst>
            </c:dLbl>
            <c:dLbl>
              <c:idx val="6"/>
              <c:layout>
                <c:manualLayout>
                  <c:x val="-5.1788450284669656E-2"/>
                  <c:y val="2.8790786948176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F8-4CB5-82E9-EAF37BFFC8C1}"/>
                </c:ext>
              </c:extLst>
            </c:dLbl>
            <c:dLbl>
              <c:idx val="8"/>
              <c:layout>
                <c:manualLayout>
                  <c:x val="-4.4646870432247403E-2"/>
                  <c:y val="4.15866922584772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F8-4CB5-82E9-EAF37BFFC8C1}"/>
                </c:ext>
              </c:extLst>
            </c:dLbl>
            <c:dLbl>
              <c:idx val="9"/>
              <c:layout>
                <c:manualLayout>
                  <c:x val="-2.8709151006737828E-2"/>
                  <c:y val="-2.87907869481766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0F8-4CB5-82E9-EAF37BFFC8C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Sheet4!$B$2:$B$11</c:f>
              <c:numCache>
                <c:formatCode>General</c:formatCode>
                <c:ptCount val="10"/>
                <c:pt idx="0">
                  <c:v>14.54</c:v>
                </c:pt>
                <c:pt idx="1">
                  <c:v>17.79</c:v>
                </c:pt>
                <c:pt idx="2">
                  <c:v>16.88</c:v>
                </c:pt>
                <c:pt idx="3">
                  <c:v>12.25</c:v>
                </c:pt>
                <c:pt idx="4">
                  <c:v>22.15</c:v>
                </c:pt>
                <c:pt idx="5">
                  <c:v>18.66</c:v>
                </c:pt>
                <c:pt idx="6">
                  <c:v>17.05</c:v>
                </c:pt>
                <c:pt idx="7">
                  <c:v>15.07</c:v>
                </c:pt>
                <c:pt idx="8">
                  <c:v>13.71</c:v>
                </c:pt>
                <c:pt idx="9">
                  <c:v>13</c:v>
                </c:pt>
              </c:numCache>
            </c:numRef>
          </c:val>
          <c:smooth val="0"/>
          <c:extLst>
            <c:ext xmlns:c16="http://schemas.microsoft.com/office/drawing/2014/chart" uri="{C3380CC4-5D6E-409C-BE32-E72D297353CC}">
              <c16:uniqueId val="{00000008-80F8-4CB5-82E9-EAF37BFFC8C1}"/>
            </c:ext>
          </c:extLst>
        </c:ser>
        <c:ser>
          <c:idx val="1"/>
          <c:order val="1"/>
          <c:tx>
            <c:strRef>
              <c:f>Sheet4!$C$1</c:f>
              <c:strCache>
                <c:ptCount val="1"/>
                <c:pt idx="0">
                  <c:v>Boys(Sec)</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1"/>
              <c:layout>
                <c:manualLayout>
                  <c:x val="-4.2266343814773309E-2"/>
                  <c:y val="-3.83877159309021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0F8-4CB5-82E9-EAF37BFFC8C1}"/>
                </c:ext>
              </c:extLst>
            </c:dLbl>
            <c:dLbl>
              <c:idx val="2"/>
              <c:layout>
                <c:manualLayout>
                  <c:x val="-3.7505290579825101E-2"/>
                  <c:y val="-4.1586692258477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0F8-4CB5-82E9-EAF37BFFC8C1}"/>
                </c:ext>
              </c:extLst>
            </c:dLbl>
            <c:dLbl>
              <c:idx val="3"/>
              <c:layout>
                <c:manualLayout>
                  <c:x val="-4.9407923667195632E-2"/>
                  <c:y val="-6.07805502239283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0F8-4CB5-82E9-EAF37BFFC8C1}"/>
                </c:ext>
              </c:extLst>
            </c:dLbl>
            <c:dLbl>
              <c:idx val="4"/>
              <c:layout>
                <c:manualLayout>
                  <c:x val="-3.036371072740271E-2"/>
                  <c:y val="6.71785028790786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0F8-4CB5-82E9-EAF37BFFC8C1}"/>
                </c:ext>
              </c:extLst>
            </c:dLbl>
            <c:dLbl>
              <c:idx val="5"/>
              <c:layout>
                <c:manualLayout>
                  <c:x val="-3.7505290579825143E-2"/>
                  <c:y val="-4.79846449136276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0F8-4CB5-82E9-EAF37BFFC8C1}"/>
                </c:ext>
              </c:extLst>
            </c:dLbl>
            <c:dLbl>
              <c:idx val="6"/>
              <c:layout>
                <c:manualLayout>
                  <c:x val="-4.4646870432247403E-2"/>
                  <c:y val="-2.87907869481766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0F8-4CB5-82E9-EAF37BFFC8C1}"/>
                </c:ext>
              </c:extLst>
            </c:dLbl>
            <c:dLbl>
              <c:idx val="7"/>
              <c:layout>
                <c:manualLayout>
                  <c:x val="-3.7505290579825143E-2"/>
                  <c:y val="-2.8790786948176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0F8-4CB5-82E9-EAF37BFFC8C1}"/>
                </c:ext>
              </c:extLst>
            </c:dLbl>
            <c:dLbl>
              <c:idx val="8"/>
              <c:layout>
                <c:manualLayout>
                  <c:x val="-3.5124763962350938E-2"/>
                  <c:y val="-4.47856685860524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0F8-4CB5-82E9-EAF37BFFC8C1}"/>
                </c:ext>
              </c:extLst>
            </c:dLbl>
            <c:dLbl>
              <c:idx val="9"/>
              <c:layout>
                <c:manualLayout>
                  <c:x val="-3.9219269744406593E-2"/>
                  <c:y val="3.19897632757517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0F8-4CB5-82E9-EAF37BFFC8C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Sheet4!$C$2:$C$11</c:f>
              <c:numCache>
                <c:formatCode>General</c:formatCode>
                <c:ptCount val="10"/>
                <c:pt idx="0">
                  <c:v>14.54</c:v>
                </c:pt>
                <c:pt idx="1">
                  <c:v>17.93</c:v>
                </c:pt>
                <c:pt idx="2">
                  <c:v>17.21</c:v>
                </c:pt>
                <c:pt idx="3">
                  <c:v>12.96</c:v>
                </c:pt>
                <c:pt idx="4">
                  <c:v>22.11</c:v>
                </c:pt>
                <c:pt idx="5">
                  <c:v>19.16</c:v>
                </c:pt>
                <c:pt idx="6">
                  <c:v>18.68</c:v>
                </c:pt>
                <c:pt idx="7">
                  <c:v>17.02</c:v>
                </c:pt>
                <c:pt idx="8">
                  <c:v>14.34</c:v>
                </c:pt>
                <c:pt idx="9">
                  <c:v>12.3</c:v>
                </c:pt>
              </c:numCache>
            </c:numRef>
          </c:val>
          <c:smooth val="0"/>
          <c:extLst>
            <c:ext xmlns:c16="http://schemas.microsoft.com/office/drawing/2014/chart" uri="{C3380CC4-5D6E-409C-BE32-E72D297353CC}">
              <c16:uniqueId val="{00000012-80F8-4CB5-82E9-EAF37BFFC8C1}"/>
            </c:ext>
          </c:extLst>
        </c:ser>
        <c:dLbls>
          <c:dLblPos val="ctr"/>
          <c:showLegendKey val="0"/>
          <c:showVal val="1"/>
          <c:showCatName val="0"/>
          <c:showSerName val="0"/>
          <c:showPercent val="0"/>
          <c:showBubbleSize val="0"/>
        </c:dLbls>
        <c:smooth val="0"/>
        <c:axId val="1824268928"/>
        <c:axId val="1824269408"/>
      </c:lineChart>
      <c:catAx>
        <c:axId val="18242689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4269408"/>
        <c:crosses val="autoZero"/>
        <c:auto val="1"/>
        <c:lblAlgn val="ctr"/>
        <c:lblOffset val="100"/>
        <c:noMultiLvlLbl val="0"/>
      </c:catAx>
      <c:valAx>
        <c:axId val="18242694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4268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dk1">
              <a:lumMod val="50000"/>
              <a:lumOff val="50000"/>
            </a:schemeClr>
          </a:solidFill>
          <a:round/>
        </a:ln>
        <a:effectLst/>
        <a:sp3d contourW="9525">
          <a:contourClr>
            <a:schemeClr val="dk1">
              <a:lumMod val="50000"/>
              <a:lumOff val="50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432584969600319"/>
          <c:y val="8.6414904525140751E-2"/>
          <c:w val="0.75923371561436415"/>
          <c:h val="0.76047799981681008"/>
        </c:manualLayout>
      </c:layout>
      <c:area3DChart>
        <c:grouping val="standard"/>
        <c:varyColors val="0"/>
        <c:ser>
          <c:idx val="0"/>
          <c:order val="0"/>
          <c:tx>
            <c:strRef>
              <c:f>Sheet5!$B$1</c:f>
              <c:strCache>
                <c:ptCount val="1"/>
                <c:pt idx="0">
                  <c:v>Overall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s>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Sheet5!$B$2:$B$11</c:f>
              <c:numCache>
                <c:formatCode>General</c:formatCode>
                <c:ptCount val="10"/>
                <c:pt idx="0">
                  <c:v>14.54</c:v>
                </c:pt>
                <c:pt idx="1">
                  <c:v>17.86</c:v>
                </c:pt>
                <c:pt idx="2">
                  <c:v>17.059999999999999</c:v>
                </c:pt>
                <c:pt idx="3">
                  <c:v>12.61</c:v>
                </c:pt>
                <c:pt idx="4">
                  <c:v>22.13</c:v>
                </c:pt>
                <c:pt idx="5">
                  <c:v>18.93</c:v>
                </c:pt>
                <c:pt idx="6">
                  <c:v>17.899999999999999</c:v>
                </c:pt>
                <c:pt idx="7">
                  <c:v>16.09</c:v>
                </c:pt>
                <c:pt idx="8">
                  <c:v>14.04</c:v>
                </c:pt>
                <c:pt idx="9">
                  <c:v>12.6</c:v>
                </c:pt>
              </c:numCache>
            </c:numRef>
          </c:val>
          <c:extLst>
            <c:ext xmlns:c16="http://schemas.microsoft.com/office/drawing/2014/chart" uri="{C3380CC4-5D6E-409C-BE32-E72D297353CC}">
              <c16:uniqueId val="{00000000-D5A7-4F40-8AB9-248E277D7CA0}"/>
            </c:ext>
          </c:extLst>
        </c:ser>
        <c:dLbls>
          <c:showLegendKey val="0"/>
          <c:showVal val="1"/>
          <c:showCatName val="0"/>
          <c:showSerName val="0"/>
          <c:showPercent val="0"/>
          <c:showBubbleSize val="0"/>
        </c:dLbls>
        <c:axId val="2101084816"/>
        <c:axId val="2101081936"/>
        <c:axId val="1997487664"/>
      </c:area3DChart>
      <c:catAx>
        <c:axId val="2101084816"/>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1936"/>
        <c:crosses val="autoZero"/>
        <c:auto val="1"/>
        <c:lblAlgn val="ctr"/>
        <c:lblOffset val="100"/>
        <c:noMultiLvlLbl val="0"/>
      </c:catAx>
      <c:valAx>
        <c:axId val="2101081936"/>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4816"/>
        <c:crosses val="autoZero"/>
        <c:crossBetween val="midCat"/>
      </c:valAx>
      <c:serAx>
        <c:axId val="1997487664"/>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1936"/>
        <c:crosses val="autoZero"/>
      </c:ser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lumMod val="95000"/>
            </a:schemeClr>
          </a:solidFill>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'[2021-22.xlsx]Sheet1'!$B$4:$J$4</cx:f>
        <cx:lvl ptCount="9">
          <cx:pt idx="0">Boys(pri)</cx:pt>
          <cx:pt idx="1">Girls(pri)</cx:pt>
          <cx:pt idx="2">Total(pri)</cx:pt>
          <cx:pt idx="3">Boys(UP)</cx:pt>
          <cx:pt idx="4">Girls(UP)</cx:pt>
          <cx:pt idx="5">Total(UP)</cx:pt>
          <cx:pt idx="6">Boys(sec.)</cx:pt>
          <cx:pt idx="7">Girls(sec)</cx:pt>
          <cx:pt idx="8">Total(Sec)</cx:pt>
        </cx:lvl>
      </cx:strDim>
      <cx:numDim type="val">
        <cx:f dir="row">'[2021-22.xlsx]Sheet1'!$B$5:$J$5</cx:f>
        <cx:lvl ptCount="9" formatCode="General">
          <cx:pt idx="0">1.6000000000000001</cx:pt>
          <cx:pt idx="1">1.3999999999999999</cx:pt>
          <cx:pt idx="2">1.5</cx:pt>
          <cx:pt idx="3">2.7000000000000002</cx:pt>
          <cx:pt idx="4">3.2999999999999998</cx:pt>
          <cx:pt idx="5">3</cx:pt>
          <cx:pt idx="6">13</cx:pt>
          <cx:pt idx="7">12.300000000000001</cx:pt>
          <cx:pt idx="8">12.6</cx:pt>
        </cx:lvl>
      </cx:numDim>
    </cx:data>
  </cx:chartData>
  <cx:chart>
    <cx:title pos="t" align="ctr" overlay="0">
      <cx:tx>
        <cx:txData>
          <cx:v>India's DOR in 2022(Recent Data)</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India's DOR in 2022(Recent Data)</a:t>
          </a:r>
        </a:p>
      </cx:txPr>
    </cx:title>
    <cx:plotArea>
      <cx:plotAreaRegion>
        <cx:series layoutId="funnel" uniqueId="{7949F0A9-9118-40E6-BA68-82A706BE92D2}">
          <cx:dataLabels>
            <cx:visibility seriesName="0" categoryName="0" value="1"/>
          </cx:dataLabels>
          <cx:dataId val="0"/>
        </cx:series>
      </cx:plotAreaRegion>
      <cx:axis id="0">
        <cx:catScaling gapWidth="0.150000006"/>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15">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spPr>
      <a:ln w="9525" cap="flat" cmpd="sng" algn="ctr">
        <a:solidFill>
          <a:schemeClr val="dk1">
            <a:lumMod val="50000"/>
            <a:lumOff val="50000"/>
          </a:schemeClr>
        </a:solidFill>
        <a:round/>
      </a:ln>
    </cs:spPr>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4.png"/></Relationships>
</file>

<file path=ppt/drawings/drawing1.xml><?xml version="1.0" encoding="utf-8"?>
<c:userShapes xmlns:c="http://schemas.openxmlformats.org/drawingml/2006/chart">
  <cdr:relSizeAnchor xmlns:cdr="http://schemas.openxmlformats.org/drawingml/2006/chartDrawing">
    <cdr:from>
      <cdr:x>0.13403</cdr:x>
      <cdr:y>0.03162</cdr:y>
    </cdr:from>
    <cdr:to>
      <cdr:x>0.7823</cdr:x>
      <cdr:y>0.15294</cdr:y>
    </cdr:to>
    <cdr:pic>
      <cdr:nvPicPr>
        <cdr:cNvPr id="2" name="chart">
          <a:extLst xmlns:a="http://schemas.openxmlformats.org/drawingml/2006/main">
            <a:ext uri="{FF2B5EF4-FFF2-40B4-BE49-F238E27FC236}">
              <a16:creationId xmlns:a16="http://schemas.microsoft.com/office/drawing/2014/main" id="{423842A8-DC26-C188-B7B3-26D3604F2EF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biLevel thresh="25000"/>
          <a:extLst>
            <a:ext uri="{BEBA8EAE-BF5A-486C-A8C5-ECC9F3942E4B}">
              <a14:imgProps xmlns:a14="http://schemas.microsoft.com/office/drawing/2010/main">
                <a14:imgLayer r:embed="rId2">
                  <a14:imgEffect>
                    <a14:saturation sat="0"/>
                  </a14:imgEffect>
                </a14:imgLayer>
              </a14:imgProps>
            </a:ext>
          </a:extLst>
        </a:blip>
        <a:stretch xmlns:a="http://schemas.openxmlformats.org/drawingml/2006/main">
          <a:fillRect/>
        </a:stretch>
      </cdr:blipFill>
      <cdr:spPr>
        <a:xfrm xmlns:a="http://schemas.openxmlformats.org/drawingml/2006/main">
          <a:off x="438134" y="58438"/>
          <a:ext cx="2119191" cy="22416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47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810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71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c6a1759d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c6a1759d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c6a1759d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c6a1759d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40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c6a1759d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c6a1759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ec6a1759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ec6a1759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55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c6a1759d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c6a1759d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c6a1759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c6a1759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45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79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s://data.gov.in/catalog/dropout-rate"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08675" y="857600"/>
            <a:ext cx="6854400" cy="782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t>Data Analytics Internship Program 2024</a:t>
            </a:r>
            <a:br>
              <a:rPr kumimoji="0" lang="en"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br>
            <a:r>
              <a:rPr kumimoji="0" lang="en"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t>Final Project Presentation</a:t>
            </a:r>
            <a:endParaRPr kumimoji="0"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endParaRPr>
          </a:p>
        </p:txBody>
      </p:sp>
      <p:sp>
        <p:nvSpPr>
          <p:cNvPr id="55" name="Google Shape;55;p13"/>
          <p:cNvSpPr txBox="1"/>
          <p:nvPr/>
        </p:nvSpPr>
        <p:spPr>
          <a:xfrm>
            <a:off x="4334400" y="50150"/>
            <a:ext cx="48096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IBM</a:t>
            </a:r>
            <a:r>
              <a:rPr kumimoji="0" lang="en" sz="16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 </a:t>
            </a: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SkillsBuild</a:t>
            </a:r>
            <a:r>
              <a:rPr kumimoji="0" lang="en" sz="1600" b="1" i="0" u="none" strike="noStrike" kern="0" cap="none" spc="0" normalizeH="0" baseline="0" noProof="0">
                <a:ln>
                  <a:noFill/>
                </a:ln>
                <a:solidFill>
                  <a:srgbClr val="FFFFFF"/>
                </a:solidFill>
                <a:effectLst/>
                <a:uLnTx/>
                <a:uFillTx/>
                <a:latin typeface="IBM Plex Sans"/>
                <a:ea typeface="IBM Plex Sans"/>
                <a:cs typeface="IBM Plex Sans"/>
                <a:sym typeface="IBM Plex Sans"/>
              </a:rPr>
              <a:t> </a:t>
            </a: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for Adult Learners - Data Analytics</a:t>
            </a:r>
            <a:endParaRPr kumimoji="0" sz="1600" b="0" i="0" u="none" strike="noStrike" kern="0" cap="none" spc="0" normalizeH="0" baseline="0" noProof="0">
              <a:ln>
                <a:noFill/>
              </a:ln>
              <a:solidFill>
                <a:srgbClr val="FFFFFF"/>
              </a:solidFill>
              <a:effectLst/>
              <a:uLnTx/>
              <a:uFillTx/>
              <a:latin typeface="IBM Plex Sans"/>
              <a:ea typeface="IBM Plex Sans"/>
              <a:cs typeface="IBM Plex Sans"/>
              <a:sym typeface="IBM Plex Sans"/>
            </a:endParaRPr>
          </a:p>
        </p:txBody>
      </p:sp>
      <p:sp>
        <p:nvSpPr>
          <p:cNvPr id="56" name="Google Shape;56;p13"/>
          <p:cNvSpPr/>
          <p:nvPr/>
        </p:nvSpPr>
        <p:spPr>
          <a:xfrm>
            <a:off x="0" y="1980720"/>
            <a:ext cx="9144000" cy="20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Project Name	: Inclusive Education For All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Unique ID	:IBM3043</a:t>
            </a:r>
            <a:b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b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Team Name	:</a:t>
            </a:r>
            <a:r>
              <a:rPr kumimoji="0" lang="en-IN" sz="1600" b="0" i="0" u="none" strike="noStrike" kern="0" cap="none" spc="0" normalizeH="0" baseline="0" noProof="0" dirty="0" err="1">
                <a:ln>
                  <a:noFill/>
                </a:ln>
                <a:solidFill>
                  <a:srgbClr val="000000"/>
                </a:solidFill>
                <a:effectLst/>
                <a:uLnTx/>
                <a:uFillTx/>
                <a:latin typeface="IBM Plex Sans Medium"/>
                <a:ea typeface="IBM Plex Sans Medium"/>
                <a:cs typeface="IBM Plex Sans Medium"/>
                <a:sym typeface="IBM Plex Sans Medium"/>
              </a:rPr>
              <a:t>Cannabi</a:t>
            </a: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Coders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College Name	:Odisha University of Education and Research  </a:t>
            </a:r>
          </a:p>
        </p:txBody>
      </p:sp>
      <p:sp>
        <p:nvSpPr>
          <p:cNvPr id="57" name="Google Shape;57;p13"/>
          <p:cNvSpPr/>
          <p:nvPr/>
        </p:nvSpPr>
        <p:spPr>
          <a:xfrm>
            <a:off x="313000" y="1316675"/>
            <a:ext cx="6969300" cy="3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13"/>
          <p:cNvSpPr/>
          <p:nvPr/>
        </p:nvSpPr>
        <p:spPr>
          <a:xfrm>
            <a:off x="0" y="4018825"/>
            <a:ext cx="9144000" cy="95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9" name="Google Shape;59;p13"/>
          <p:cNvPicPr preferRelativeResize="0"/>
          <p:nvPr/>
        </p:nvPicPr>
        <p:blipFill>
          <a:blip r:embed="rId3">
            <a:alphaModFix/>
          </a:blip>
          <a:stretch>
            <a:fillRect/>
          </a:stretch>
        </p:blipFill>
        <p:spPr>
          <a:xfrm>
            <a:off x="7282300" y="4288751"/>
            <a:ext cx="1711124" cy="58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5649" y="0"/>
            <a:ext cx="610903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DATA ANALYSIS</a:t>
            </a:r>
          </a:p>
          <a:p>
            <a:pPr marL="0" lvl="0" indent="0" algn="l" rtl="0">
              <a:spcBef>
                <a:spcPts val="0"/>
              </a:spcBef>
              <a:spcAft>
                <a:spcPts val="0"/>
              </a:spcAft>
              <a:buNone/>
            </a:pPr>
            <a:r>
              <a:rPr lang="en-IN" dirty="0">
                <a:solidFill>
                  <a:schemeClr val="accent1">
                    <a:lumMod val="75000"/>
                  </a:schemeClr>
                </a:solidFill>
                <a:latin typeface="IBM Plex Sans Medium"/>
                <a:ea typeface="IBM Plex Sans Medium"/>
                <a:cs typeface="IBM Plex Sans Medium"/>
                <a:sym typeface="IBM Plex Sans Medium"/>
              </a:rPr>
              <a:t>Upper-Primary &amp; Secondary education</a:t>
            </a:r>
          </a:p>
        </p:txBody>
      </p:sp>
      <p:sp>
        <p:nvSpPr>
          <p:cNvPr id="99" name="Google Shape;99;p19"/>
          <p:cNvSpPr txBox="1"/>
          <p:nvPr/>
        </p:nvSpPr>
        <p:spPr>
          <a:xfrm>
            <a:off x="2556100" y="1921775"/>
            <a:ext cx="2952600" cy="1919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endParaRPr sz="1800" dirty="0">
              <a:solidFill>
                <a:schemeClr val="dk1"/>
              </a:solidFill>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AB3A9711-5A02-3DC1-D32F-BA45E9E82F51}"/>
              </a:ext>
            </a:extLst>
          </p:cNvPr>
          <p:cNvPicPr>
            <a:picLocks noChangeAspect="1"/>
          </p:cNvPicPr>
          <p:nvPr/>
        </p:nvPicPr>
        <p:blipFill>
          <a:blip r:embed="rId3"/>
          <a:stretch>
            <a:fillRect/>
          </a:stretch>
        </p:blipFill>
        <p:spPr>
          <a:xfrm>
            <a:off x="4519961" y="678326"/>
            <a:ext cx="4296937" cy="2994905"/>
          </a:xfrm>
          <a:prstGeom prst="rect">
            <a:avLst/>
          </a:prstGeom>
        </p:spPr>
      </p:pic>
      <p:graphicFrame>
        <p:nvGraphicFramePr>
          <p:cNvPr id="4" name="Chart 3">
            <a:extLst>
              <a:ext uri="{FF2B5EF4-FFF2-40B4-BE49-F238E27FC236}">
                <a16:creationId xmlns:a16="http://schemas.microsoft.com/office/drawing/2014/main" id="{F6938E49-A43E-F911-7406-7A403DE5FB9F}"/>
              </a:ext>
            </a:extLst>
          </p:cNvPr>
          <p:cNvGraphicFramePr>
            <a:graphicFrameLocks/>
          </p:cNvGraphicFramePr>
          <p:nvPr>
            <p:extLst>
              <p:ext uri="{D42A27DB-BD31-4B8C-83A1-F6EECF244321}">
                <p14:modId xmlns:p14="http://schemas.microsoft.com/office/powerpoint/2010/main" val="526771506"/>
              </p:ext>
            </p:extLst>
          </p:nvPr>
        </p:nvGraphicFramePr>
        <p:xfrm>
          <a:off x="328020" y="678328"/>
          <a:ext cx="4051610" cy="2994903"/>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AEA19821-B66F-72D8-64FE-8BA235C0B10B}"/>
              </a:ext>
            </a:extLst>
          </p:cNvPr>
          <p:cNvSpPr/>
          <p:nvPr/>
        </p:nvSpPr>
        <p:spPr>
          <a:xfrm>
            <a:off x="328020" y="3673231"/>
            <a:ext cx="8488878" cy="12271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The above analysis shows visualisation of Drop out rates in</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 Upper-Primary </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and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The above graphs on the left and right depict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states</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with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highest</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amount of Drop out rates in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Primary and 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respectively.</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Further by comparing and visualising the above two graphs we can conclude the Drop out rates in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is far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higher</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than that in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Primary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and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Meghalaya</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is among the states with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highest</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Drop out rates irrespective of any level of education.</a:t>
            </a:r>
          </a:p>
        </p:txBody>
      </p:sp>
    </p:spTree>
    <p:extLst>
      <p:ext uri="{BB962C8B-B14F-4D97-AF65-F5344CB8AC3E}">
        <p14:creationId xmlns:p14="http://schemas.microsoft.com/office/powerpoint/2010/main" val="170641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43084" y="34567"/>
            <a:ext cx="3499648"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Data Analysis</a:t>
            </a:r>
            <a:r>
              <a:rPr lang="en" dirty="0">
                <a:solidFill>
                  <a:schemeClr val="dk1"/>
                </a:solidFill>
                <a:latin typeface="IBM Plex Sans Medium"/>
                <a:ea typeface="IBM Plex Sans Medium"/>
                <a:cs typeface="IBM Plex Sans Medium"/>
                <a:sym typeface="IBM Plex Sans Medium"/>
              </a:rPr>
              <a:t>(Recent Decade)</a:t>
            </a:r>
            <a:endParaRPr sz="1800" dirty="0">
              <a:solidFill>
                <a:schemeClr val="dk1"/>
              </a:solidFill>
              <a:latin typeface="IBM Plex Sans Medium"/>
              <a:ea typeface="IBM Plex Sans Medium"/>
              <a:cs typeface="IBM Plex Sans Medium"/>
              <a:sym typeface="IBM Plex Sans Medium"/>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3" name="Chart 2">
            <a:extLst>
              <a:ext uri="{FF2B5EF4-FFF2-40B4-BE49-F238E27FC236}">
                <a16:creationId xmlns:a16="http://schemas.microsoft.com/office/drawing/2014/main" id="{40F7D7DD-994E-988B-EE52-26896A32B058}"/>
              </a:ext>
            </a:extLst>
          </p:cNvPr>
          <p:cNvGraphicFramePr>
            <a:graphicFrameLocks/>
          </p:cNvGraphicFramePr>
          <p:nvPr>
            <p:extLst>
              <p:ext uri="{D42A27DB-BD31-4B8C-83A1-F6EECF244321}">
                <p14:modId xmlns:p14="http://schemas.microsoft.com/office/powerpoint/2010/main" val="2360587818"/>
              </p:ext>
            </p:extLst>
          </p:nvPr>
        </p:nvGraphicFramePr>
        <p:xfrm>
          <a:off x="47987" y="489659"/>
          <a:ext cx="4556369" cy="2228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1A6D17B-07AA-C931-F721-4A9DD74A75EF}"/>
              </a:ext>
            </a:extLst>
          </p:cNvPr>
          <p:cNvGraphicFramePr>
            <a:graphicFrameLocks/>
          </p:cNvGraphicFramePr>
          <p:nvPr>
            <p:extLst>
              <p:ext uri="{D42A27DB-BD31-4B8C-83A1-F6EECF244321}">
                <p14:modId xmlns:p14="http://schemas.microsoft.com/office/powerpoint/2010/main" val="1208384027"/>
              </p:ext>
            </p:extLst>
          </p:nvPr>
        </p:nvGraphicFramePr>
        <p:xfrm>
          <a:off x="4760881" y="489658"/>
          <a:ext cx="4240035" cy="22357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655AF25F-D01E-5A04-C5FD-E6A450A71A16}"/>
              </a:ext>
            </a:extLst>
          </p:cNvPr>
          <p:cNvGraphicFramePr>
            <a:graphicFrameLocks/>
          </p:cNvGraphicFramePr>
          <p:nvPr>
            <p:extLst>
              <p:ext uri="{D42A27DB-BD31-4B8C-83A1-F6EECF244321}">
                <p14:modId xmlns:p14="http://schemas.microsoft.com/office/powerpoint/2010/main" val="1230037087"/>
              </p:ext>
            </p:extLst>
          </p:nvPr>
        </p:nvGraphicFramePr>
        <p:xfrm>
          <a:off x="47988" y="2883877"/>
          <a:ext cx="4211397" cy="2022659"/>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CF48207C-4250-BBDE-658C-325DE466EFFD}"/>
              </a:ext>
            </a:extLst>
          </p:cNvPr>
          <p:cNvSpPr/>
          <p:nvPr/>
        </p:nvSpPr>
        <p:spPr>
          <a:xfrm>
            <a:off x="4446953" y="2795555"/>
            <a:ext cx="4556369" cy="21109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171450" indent="-171450" algn="just">
              <a:buFont typeface="Arial" panose="020B0604020202020204" pitchFamily="34" charset="0"/>
              <a:buChar char="•"/>
            </a:pPr>
            <a:r>
              <a:rPr lang="en-IN" sz="1050" dirty="0">
                <a:solidFill>
                  <a:schemeClr val="tx1"/>
                </a:solidFill>
              </a:rPr>
              <a:t>The above graphs depicts the Drop out rates of </a:t>
            </a:r>
            <a:r>
              <a:rPr lang="en-IN" sz="1050" b="1" dirty="0">
                <a:solidFill>
                  <a:schemeClr val="tx1"/>
                </a:solidFill>
              </a:rPr>
              <a:t>Boys</a:t>
            </a:r>
            <a:r>
              <a:rPr lang="en-IN" sz="1050" dirty="0">
                <a:solidFill>
                  <a:schemeClr val="tx1"/>
                </a:solidFill>
              </a:rPr>
              <a:t> compared with to that of </a:t>
            </a:r>
            <a:r>
              <a:rPr lang="en-IN" sz="1050" b="1" dirty="0">
                <a:solidFill>
                  <a:schemeClr val="tx1"/>
                </a:solidFill>
              </a:rPr>
              <a:t>Girls</a:t>
            </a:r>
            <a:r>
              <a:rPr lang="en-IN" sz="1050" dirty="0">
                <a:solidFill>
                  <a:schemeClr val="tx1"/>
                </a:solidFill>
              </a:rPr>
              <a:t>.</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Primary</a:t>
            </a:r>
            <a:r>
              <a:rPr lang="en-IN" sz="1050" dirty="0">
                <a:solidFill>
                  <a:schemeClr val="tx1"/>
                </a:solidFill>
              </a:rPr>
              <a:t> level, the Drop out rates of Boys and Girls was </a:t>
            </a:r>
            <a:r>
              <a:rPr lang="en-IN" sz="1050" b="1" dirty="0">
                <a:solidFill>
                  <a:schemeClr val="tx1"/>
                </a:solidFill>
              </a:rPr>
              <a:t>fairly equal</a:t>
            </a:r>
            <a:r>
              <a:rPr lang="en-IN" sz="1050" dirty="0">
                <a:solidFill>
                  <a:schemeClr val="tx1"/>
                </a:solidFill>
              </a:rPr>
              <a:t> with DOR slightly higher in boys.</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Upper Primary </a:t>
            </a:r>
            <a:r>
              <a:rPr lang="en-IN" sz="1050" dirty="0">
                <a:solidFill>
                  <a:schemeClr val="tx1"/>
                </a:solidFill>
              </a:rPr>
              <a:t>level, the Drop out rates in Girls was quite </a:t>
            </a:r>
            <a:r>
              <a:rPr lang="en-IN" sz="1050" b="1" dirty="0">
                <a:solidFill>
                  <a:schemeClr val="tx1"/>
                </a:solidFill>
              </a:rPr>
              <a:t>higher</a:t>
            </a:r>
            <a:r>
              <a:rPr lang="en-IN" sz="1050" dirty="0">
                <a:solidFill>
                  <a:schemeClr val="tx1"/>
                </a:solidFill>
              </a:rPr>
              <a:t> than that of the Boys(until </a:t>
            </a:r>
            <a:r>
              <a:rPr lang="en-IN" sz="1050" b="1" dirty="0">
                <a:solidFill>
                  <a:schemeClr val="tx1"/>
                </a:solidFill>
              </a:rPr>
              <a:t>2021-22</a:t>
            </a:r>
            <a:r>
              <a:rPr lang="en-IN" sz="1050" dirty="0">
                <a:solidFill>
                  <a:schemeClr val="tx1"/>
                </a:solidFill>
              </a:rPr>
              <a:t> where the DOR for Boys was </a:t>
            </a:r>
            <a:r>
              <a:rPr lang="en-IN" sz="1050" b="1" dirty="0">
                <a:solidFill>
                  <a:schemeClr val="tx1"/>
                </a:solidFill>
              </a:rPr>
              <a:t>higher</a:t>
            </a:r>
            <a:r>
              <a:rPr lang="en-IN" sz="1050" dirty="0">
                <a:solidFill>
                  <a:schemeClr val="tx1"/>
                </a:solidFill>
              </a:rPr>
              <a:t>).</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Secondary</a:t>
            </a:r>
            <a:r>
              <a:rPr lang="en-IN" sz="1050" dirty="0">
                <a:solidFill>
                  <a:schemeClr val="tx1"/>
                </a:solidFill>
              </a:rPr>
              <a:t> level, the Drop out rates in Boys and Girls were </a:t>
            </a:r>
            <a:r>
              <a:rPr lang="en-IN" sz="1050" b="1" dirty="0">
                <a:solidFill>
                  <a:schemeClr val="tx1"/>
                </a:solidFill>
              </a:rPr>
              <a:t>mostly equal </a:t>
            </a:r>
            <a:r>
              <a:rPr lang="en-IN" sz="1050" dirty="0">
                <a:solidFill>
                  <a:schemeClr val="tx1"/>
                </a:solidFill>
              </a:rPr>
              <a:t>until </a:t>
            </a:r>
            <a:r>
              <a:rPr lang="en-IN" sz="1050" b="1" dirty="0">
                <a:solidFill>
                  <a:schemeClr val="tx1"/>
                </a:solidFill>
              </a:rPr>
              <a:t>after 2017-18 </a:t>
            </a:r>
            <a:r>
              <a:rPr lang="en-IN" sz="1050" dirty="0">
                <a:solidFill>
                  <a:schemeClr val="tx1"/>
                </a:solidFill>
              </a:rPr>
              <a:t>were the DOR in boys was </a:t>
            </a:r>
            <a:r>
              <a:rPr lang="en-IN" sz="1050" b="1" dirty="0">
                <a:solidFill>
                  <a:schemeClr val="tx1"/>
                </a:solidFill>
              </a:rPr>
              <a:t>higher</a:t>
            </a:r>
            <a:r>
              <a:rPr lang="en-IN" sz="1050" dirty="0">
                <a:solidFill>
                  <a:schemeClr val="tx1"/>
                </a:solidFill>
              </a:rPr>
              <a:t> in the corresponding years.</a:t>
            </a:r>
          </a:p>
          <a:p>
            <a:pPr marL="171450" indent="-171450" algn="just">
              <a:buFont typeface="Arial" panose="020B0604020202020204" pitchFamily="34" charset="0"/>
              <a:buChar char="•"/>
            </a:pPr>
            <a:r>
              <a:rPr lang="en-IN" sz="1050" dirty="0">
                <a:solidFill>
                  <a:schemeClr val="tx1"/>
                </a:solidFill>
              </a:rPr>
              <a:t>Cumulatively, it was observed that the Drop out rates in </a:t>
            </a:r>
            <a:r>
              <a:rPr lang="en-IN" sz="1050" b="1" dirty="0">
                <a:solidFill>
                  <a:schemeClr val="tx1"/>
                </a:solidFill>
              </a:rPr>
              <a:t>Secondary</a:t>
            </a:r>
            <a:r>
              <a:rPr lang="en-IN" sz="1050" dirty="0">
                <a:solidFill>
                  <a:schemeClr val="tx1"/>
                </a:solidFill>
              </a:rPr>
              <a:t> level in both Boys and Girls were far higher than that in  </a:t>
            </a:r>
            <a:r>
              <a:rPr lang="en-IN" sz="1050" b="1" dirty="0">
                <a:solidFill>
                  <a:schemeClr val="tx1"/>
                </a:solidFill>
              </a:rPr>
              <a:t>Primary</a:t>
            </a:r>
            <a:r>
              <a:rPr lang="en-IN" sz="1050" dirty="0">
                <a:solidFill>
                  <a:schemeClr val="tx1"/>
                </a:solidFill>
              </a:rPr>
              <a:t> and </a:t>
            </a:r>
            <a:r>
              <a:rPr lang="en-IN" sz="1050" b="1" dirty="0">
                <a:solidFill>
                  <a:schemeClr val="tx1"/>
                </a:solidFill>
              </a:rPr>
              <a:t>Upper Primary </a:t>
            </a:r>
            <a:r>
              <a:rPr lang="en-IN" sz="1050" dirty="0">
                <a:solidFill>
                  <a:schemeClr val="tx1"/>
                </a:solidFill>
              </a:rPr>
              <a:t>with a </a:t>
            </a:r>
            <a:r>
              <a:rPr lang="en-IN" sz="1050" b="1" dirty="0">
                <a:solidFill>
                  <a:schemeClr val="tx1"/>
                </a:solidFill>
              </a:rPr>
              <a:t>mean</a:t>
            </a:r>
            <a:r>
              <a:rPr lang="en-IN" sz="1050" dirty="0">
                <a:solidFill>
                  <a:schemeClr val="tx1"/>
                </a:solidFill>
              </a:rPr>
              <a:t> DOR of </a:t>
            </a:r>
            <a:r>
              <a:rPr lang="en-IN" sz="1050" b="1" dirty="0">
                <a:solidFill>
                  <a:schemeClr val="tx1"/>
                </a:solidFill>
              </a:rPr>
              <a:t>14.54</a:t>
            </a:r>
            <a:r>
              <a:rPr lang="en-IN" sz="1050" dirty="0">
                <a:solidFill>
                  <a:schemeClr val="tx1"/>
                </a:solidFill>
              </a:rPr>
              <a:t>.</a:t>
            </a:r>
          </a:p>
        </p:txBody>
      </p:sp>
    </p:spTree>
    <p:extLst>
      <p:ext uri="{BB962C8B-B14F-4D97-AF65-F5344CB8AC3E}">
        <p14:creationId xmlns:p14="http://schemas.microsoft.com/office/powerpoint/2010/main" val="11004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56499" y="179450"/>
            <a:ext cx="3487245"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HYPOTHESIS DEVELOPMENT</a:t>
            </a:r>
          </a:p>
        </p:txBody>
      </p:sp>
      <p:sp>
        <p:nvSpPr>
          <p:cNvPr id="106" name="Google Shape;106;p20"/>
          <p:cNvSpPr txBox="1"/>
          <p:nvPr/>
        </p:nvSpPr>
        <p:spPr>
          <a:xfrm>
            <a:off x="284017" y="872836"/>
            <a:ext cx="8250383" cy="3900055"/>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US" dirty="0">
                <a:solidFill>
                  <a:schemeClr val="accent1">
                    <a:lumMod val="75000"/>
                  </a:schemeClr>
                </a:solidFill>
              </a:rPr>
              <a:t>FORMULATED HYPOTHESIS</a:t>
            </a:r>
          </a:p>
          <a:p>
            <a:pPr marL="114300" lvl="0" algn="l" rtl="0">
              <a:spcBef>
                <a:spcPts val="0"/>
              </a:spcBef>
              <a:spcAft>
                <a:spcPts val="0"/>
              </a:spcAft>
              <a:buClr>
                <a:schemeClr val="dk1"/>
              </a:buClr>
              <a:buSzPts val="1800"/>
            </a:pPr>
            <a:endParaRPr lang="en-US"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The hypothesis of the project is that by analysing school dropout rate data, we can identify key factors that contribute to educational exclusion. </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This will allow us to develop targeted interventions that address these factors and ultimately reduce dropout rates and promote educational inclusion.</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 This hypothesis suggests that there's a connection between specific factors found in the data (e.g., socioeconomic background, dropouts in different level of education which can be primary secondary etc, location) and the likelihood of a student dropping out.</a:t>
            </a:r>
          </a:p>
          <a:p>
            <a:pPr marL="400050" lvl="0" indent="-285750" algn="l" rtl="0">
              <a:spcBef>
                <a:spcPts val="0"/>
              </a:spcBef>
              <a:spcAft>
                <a:spcPts val="0"/>
              </a:spcAft>
              <a:buClr>
                <a:schemeClr val="dk1"/>
              </a:buClr>
              <a:buSzPts val="1800"/>
              <a:buFont typeface="Arial" panose="020B0604020202020204" pitchFamily="34" charset="0"/>
              <a:buChar char="•"/>
            </a:pPr>
            <a:endParaRPr lang="en-US" sz="1100" dirty="0">
              <a:solidFill>
                <a:schemeClr val="dk1"/>
              </a:solidFill>
              <a:latin typeface="+mn-lt"/>
            </a:endParaRPr>
          </a:p>
          <a:p>
            <a:pPr marL="114300" lvl="0" algn="l" rtl="0">
              <a:spcBef>
                <a:spcPts val="0"/>
              </a:spcBef>
              <a:spcAft>
                <a:spcPts val="0"/>
              </a:spcAft>
              <a:buClr>
                <a:schemeClr val="dk1"/>
              </a:buClr>
              <a:buSzPts val="1800"/>
            </a:pPr>
            <a:endParaRPr lang="en-US" sz="1100" dirty="0">
              <a:solidFill>
                <a:schemeClr val="dk1"/>
              </a:solidFill>
              <a:latin typeface="+mn-lt"/>
            </a:endParaRPr>
          </a:p>
          <a:p>
            <a:pPr marL="114300" lvl="0" algn="l" rtl="0">
              <a:spcBef>
                <a:spcPts val="0"/>
              </a:spcBef>
              <a:spcAft>
                <a:spcPts val="0"/>
              </a:spcAft>
              <a:buClr>
                <a:schemeClr val="dk1"/>
              </a:buClr>
              <a:buSzPts val="1800"/>
            </a:pPr>
            <a:r>
              <a:rPr lang="en-US" dirty="0">
                <a:solidFill>
                  <a:schemeClr val="accent1">
                    <a:lumMod val="75000"/>
                  </a:schemeClr>
                </a:solidFill>
              </a:rPr>
              <a:t>RATIONALE BEHIND HYPOTHESIS</a:t>
            </a:r>
          </a:p>
          <a:p>
            <a:pPr marL="114300" lvl="0" algn="l" rtl="0">
              <a:spcBef>
                <a:spcPts val="0"/>
              </a:spcBef>
              <a:spcAft>
                <a:spcPts val="0"/>
              </a:spcAft>
              <a:buClr>
                <a:schemeClr val="dk1"/>
              </a:buClr>
              <a:buSzPts val="1800"/>
            </a:pPr>
            <a:endParaRPr lang="en-US"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By understanding these connections, we can bring changes like tutoring programs, financial aid, strict regulatory commissions (to check for child labour), targeted Government schemes etc., that addresses these root causes and keep students engaged in school.</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Also, by studying the Data available we can predict the Dropouts in specific backgrounds, remote locations etc.  and provide predictive analysis that will be vital to predict and reduce dropouts in the targeted regions with higher dropout rates. </a:t>
            </a:r>
          </a:p>
          <a:p>
            <a:pPr marL="400050" indent="-285750">
              <a:buClr>
                <a:schemeClr val="dk1"/>
              </a:buClr>
              <a:buSzPts val="1800"/>
              <a:buFont typeface="Arial" panose="020B0604020202020204" pitchFamily="34" charset="0"/>
              <a:buChar char="•"/>
            </a:pPr>
            <a:r>
              <a:rPr lang="en-IN" sz="1100" kern="100" dirty="0">
                <a:effectLst/>
                <a:latin typeface="+mn-lt"/>
                <a:ea typeface="Calibri" panose="020F0502020204030204" pitchFamily="34" charset="0"/>
                <a:cs typeface="Times New Roman" panose="02020603050405020304" pitchFamily="18" charset="0"/>
              </a:rPr>
              <a:t>Additionally, specific temporal and spatial trends in School dropout rates can be identified and addressed effectively.</a:t>
            </a:r>
          </a:p>
          <a:p>
            <a:pPr marL="400050" lvl="0" indent="-285750" algn="l" rtl="0">
              <a:spcBef>
                <a:spcPts val="0"/>
              </a:spcBef>
              <a:spcAft>
                <a:spcPts val="0"/>
              </a:spcAft>
              <a:buClr>
                <a:schemeClr val="dk1"/>
              </a:buClr>
              <a:buSzPts val="1800"/>
              <a:buFont typeface="Arial" panose="020B0604020202020204" pitchFamily="34" charset="0"/>
              <a:buChar char="•"/>
            </a:pPr>
            <a:endParaRPr lang="en-US" sz="1100" dirty="0">
              <a:solidFill>
                <a:schemeClr val="dk1"/>
              </a:solidFill>
              <a:latin typeface="+mn-lt"/>
            </a:endParaRPr>
          </a:p>
          <a:p>
            <a:pPr marL="400050" lvl="0" indent="-285750" algn="l" rtl="0">
              <a:spcBef>
                <a:spcPts val="0"/>
              </a:spcBef>
              <a:spcAft>
                <a:spcPts val="0"/>
              </a:spcAft>
              <a:buClr>
                <a:schemeClr val="dk1"/>
              </a:buClr>
              <a:buSzPts val="1800"/>
              <a:buFont typeface="Arial" panose="020B0604020202020204" pitchFamily="34" charset="0"/>
              <a:buChar char="•"/>
            </a:pPr>
            <a:endParaRPr dirty="0">
              <a:solidFill>
                <a:schemeClr val="dk1"/>
              </a:solidFill>
            </a:endParaRP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70354" y="84489"/>
            <a:ext cx="331406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HYPOTHESIS DEVELOPMENT</a:t>
            </a:r>
          </a:p>
        </p:txBody>
      </p:sp>
      <p:sp>
        <p:nvSpPr>
          <p:cNvPr id="106" name="Google Shape;106;p20"/>
          <p:cNvSpPr txBox="1"/>
          <p:nvPr/>
        </p:nvSpPr>
        <p:spPr>
          <a:xfrm>
            <a:off x="290945" y="558190"/>
            <a:ext cx="8589819" cy="4353246"/>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US" b="1" dirty="0">
                <a:solidFill>
                  <a:schemeClr val="accent1">
                    <a:lumMod val="75000"/>
                  </a:schemeClr>
                </a:solidFill>
              </a:rPr>
              <a:t>METHODS OF TESTING HYPOTHESIS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Data Collection: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Gather school dropout data from the above-mentioned sources.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Compile supplementary data to support the analysis.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Exploratory Data Analysis (EDA)</a:t>
            </a:r>
            <a:r>
              <a:rPr lang="en-IN" sz="1100" b="1" kern="100" dirty="0">
                <a:latin typeface="+mn-lt"/>
                <a:ea typeface="Calibri" panose="020F0502020204030204" pitchFamily="34" charset="0"/>
                <a:cs typeface="Times New Roman" panose="02020603050405020304" pitchFamily="18" charset="0"/>
              </a:rPr>
              <a:t>:</a:t>
            </a:r>
            <a:endParaRPr lang="en-IN" sz="1100" b="1"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08305" algn="l"/>
              </a:tabLst>
            </a:pPr>
            <a:r>
              <a:rPr lang="en-IN" sz="1100" kern="100" dirty="0">
                <a:effectLst/>
                <a:latin typeface="+mn-lt"/>
                <a:ea typeface="Calibri" panose="020F0502020204030204" pitchFamily="34" charset="0"/>
                <a:cs typeface="Times New Roman" panose="02020603050405020304" pitchFamily="18" charset="0"/>
              </a:rPr>
              <a:t>Perform descriptive statistical analysis to understand the school dropout rates among various communities, state.</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Source Identification :</a:t>
            </a:r>
          </a:p>
          <a:p>
            <a:pPr marL="342900" lvl="0" indent="-342900">
              <a:lnSpc>
                <a:spcPct val="107000"/>
              </a:lnSpc>
              <a:buFont typeface="Symbol" panose="05050102010706020507" pitchFamily="18" charset="2"/>
              <a:buChar char=""/>
            </a:pPr>
            <a:r>
              <a:rPr lang="en-IN" sz="1100" kern="100" dirty="0">
                <a:effectLst/>
                <a:latin typeface="+mn-lt"/>
                <a:ea typeface="Calibri" panose="020F0502020204030204" pitchFamily="34" charset="0"/>
                <a:cs typeface="Times New Roman" panose="02020603050405020304" pitchFamily="18" charset="0"/>
              </a:rPr>
              <a:t>Use correlation analysis and regression models to identify </a:t>
            </a:r>
            <a:r>
              <a:rPr lang="en-IN" sz="1100" b="1" kern="100" dirty="0">
                <a:effectLst/>
                <a:latin typeface="+mn-lt"/>
                <a:ea typeface="Calibri" panose="020F0502020204030204" pitchFamily="34" charset="0"/>
                <a:cs typeface="Times New Roman" panose="02020603050405020304" pitchFamily="18" charset="0"/>
              </a:rPr>
              <a:t>communities</a:t>
            </a:r>
            <a:r>
              <a:rPr lang="en-IN" sz="1100" kern="100" dirty="0">
                <a:effectLst/>
                <a:latin typeface="+mn-lt"/>
                <a:ea typeface="Calibri" panose="020F0502020204030204" pitchFamily="34" charset="0"/>
                <a:cs typeface="Times New Roman" panose="02020603050405020304" pitchFamily="18" charset="0"/>
              </a:rPr>
              <a:t> at a potential risk of school dropout</a:t>
            </a:r>
          </a:p>
          <a:p>
            <a:pPr marL="342900" lvl="0" indent="-342900">
              <a:lnSpc>
                <a:spcPct val="107000"/>
              </a:lnSpc>
              <a:spcAft>
                <a:spcPts val="800"/>
              </a:spcAft>
              <a:buFont typeface="Symbol" panose="05050102010706020507" pitchFamily="18" charset="2"/>
              <a:buChar char=""/>
            </a:pPr>
            <a:r>
              <a:rPr lang="en-IN" sz="1100" kern="100" dirty="0">
                <a:effectLst/>
                <a:latin typeface="+mn-lt"/>
                <a:ea typeface="Calibri" panose="020F0502020204030204" pitchFamily="34" charset="0"/>
                <a:cs typeface="Times New Roman" panose="02020603050405020304" pitchFamily="18" charset="0"/>
              </a:rPr>
              <a:t>Analyse impact of various factors like household income and communities most affected by dropouts.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Solution Development</a:t>
            </a:r>
            <a:r>
              <a:rPr lang="en-IN" sz="1100" kern="100" dirty="0">
                <a:effectLst/>
                <a:latin typeface="+mn-lt"/>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Based on the analysis, propose solutions such as implementing </a:t>
            </a:r>
            <a:r>
              <a:rPr lang="en-IN" sz="1100" b="1" kern="100" dirty="0">
                <a:effectLst/>
                <a:latin typeface="+mn-lt"/>
                <a:ea typeface="Calibri" panose="020F0502020204030204" pitchFamily="34" charset="0"/>
                <a:cs typeface="Times New Roman" panose="02020603050405020304" pitchFamily="18" charset="0"/>
              </a:rPr>
              <a:t>policies</a:t>
            </a:r>
            <a:r>
              <a:rPr lang="en-IN" sz="1100" kern="100" dirty="0">
                <a:effectLst/>
                <a:latin typeface="+mn-lt"/>
                <a:ea typeface="Calibri" panose="020F0502020204030204" pitchFamily="34" charset="0"/>
                <a:cs typeface="Times New Roman" panose="02020603050405020304" pitchFamily="18" charset="0"/>
              </a:rPr>
              <a:t> and pouring </a:t>
            </a:r>
            <a:r>
              <a:rPr lang="en-IN" sz="1100" b="1" kern="100" dirty="0">
                <a:effectLst/>
                <a:latin typeface="+mn-lt"/>
                <a:ea typeface="Calibri" panose="020F0502020204030204" pitchFamily="34" charset="0"/>
                <a:cs typeface="Times New Roman" panose="02020603050405020304" pitchFamily="18" charset="0"/>
              </a:rPr>
              <a:t>government resource </a:t>
            </a:r>
            <a:r>
              <a:rPr lang="en-IN" sz="1100" kern="100" dirty="0">
                <a:effectLst/>
                <a:latin typeface="+mn-lt"/>
                <a:ea typeface="Calibri" panose="020F0502020204030204" pitchFamily="34" charset="0"/>
                <a:cs typeface="Times New Roman" panose="02020603050405020304" pitchFamily="18" charset="0"/>
              </a:rPr>
              <a:t>at places which are more affected.</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Assess the feasibility and potential impact of these solutions.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Reporting and Presentation:</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Compile the findings into a comprehensive report.</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Develop policy briefs and recommendations for stakeholders (including </a:t>
            </a:r>
            <a:r>
              <a:rPr lang="en-IN" sz="1100" b="1" kern="100" dirty="0">
                <a:effectLst/>
                <a:latin typeface="+mn-lt"/>
                <a:ea typeface="Calibri" panose="020F0502020204030204" pitchFamily="34" charset="0"/>
                <a:cs typeface="Times New Roman" panose="02020603050405020304" pitchFamily="18" charset="0"/>
              </a:rPr>
              <a:t>Government</a:t>
            </a:r>
            <a:r>
              <a:rPr lang="en-IN" sz="1100" kern="100" dirty="0">
                <a:effectLst/>
                <a:latin typeface="+mn-lt"/>
                <a:ea typeface="Calibri" panose="020F0502020204030204" pitchFamily="34" charset="0"/>
                <a:cs typeface="Times New Roman" panose="02020603050405020304" pitchFamily="18" charset="0"/>
              </a:rPr>
              <a:t>).</a:t>
            </a:r>
          </a:p>
          <a:p>
            <a:pPr marL="400050" lvl="0" indent="-285750" algn="l" rtl="0">
              <a:spcBef>
                <a:spcPts val="0"/>
              </a:spcBef>
              <a:spcAft>
                <a:spcPts val="0"/>
              </a:spcAft>
              <a:buClr>
                <a:schemeClr val="dk1"/>
              </a:buClr>
              <a:buSzPts val="1800"/>
              <a:buFont typeface="Arial" panose="020B0604020202020204" pitchFamily="34" charset="0"/>
              <a:buChar char="•"/>
            </a:pPr>
            <a:endParaRPr dirty="0">
              <a:solidFill>
                <a:schemeClr val="accent1">
                  <a:lumMod val="75000"/>
                </a:schemeClr>
              </a:solidFill>
            </a:endParaRP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43805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141142" y="58105"/>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SOLUTION DESIGN</a:t>
            </a:r>
          </a:p>
        </p:txBody>
      </p:sp>
      <p:sp>
        <p:nvSpPr>
          <p:cNvPr id="113" name="Google Shape;113;p21"/>
          <p:cNvSpPr txBox="1"/>
          <p:nvPr/>
        </p:nvSpPr>
        <p:spPr>
          <a:xfrm>
            <a:off x="73399" y="498764"/>
            <a:ext cx="6230420" cy="4274127"/>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PRIMARY SCHOOLS</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and enforce laws that set a minimum age for employment and restrict hazardous work for minors. Ensure these laws are in line with international standards, such as those set by the </a:t>
            </a:r>
            <a:r>
              <a:rPr kumimoji="0" lang="en-US" sz="1100" b="1" i="0" u="none" strike="noStrike" kern="0" cap="none" spc="0" normalizeH="0" baseline="0" noProof="0" dirty="0">
                <a:ln>
                  <a:noFill/>
                </a:ln>
                <a:solidFill>
                  <a:srgbClr val="000000"/>
                </a:solidFill>
                <a:effectLst/>
                <a:uLnTx/>
                <a:uFillTx/>
                <a:latin typeface="Arial"/>
                <a:cs typeface="Arial"/>
                <a:sym typeface="Arial"/>
              </a:rPr>
              <a:t>International </a:t>
            </a:r>
            <a:r>
              <a:rPr kumimoji="0" lang="en-US" sz="1100" b="1" i="0" u="none" strike="noStrike" kern="0" cap="none" spc="0" normalizeH="0" baseline="0" noProof="0" dirty="0" err="1">
                <a:ln>
                  <a:noFill/>
                </a:ln>
                <a:solidFill>
                  <a:srgbClr val="000000"/>
                </a:solidFill>
                <a:effectLst/>
                <a:uLnTx/>
                <a:uFillTx/>
                <a:latin typeface="Arial"/>
                <a:cs typeface="Arial"/>
                <a:sym typeface="Arial"/>
              </a:rPr>
              <a:t>Labour</a:t>
            </a:r>
            <a:r>
              <a:rPr kumimoji="0" lang="en-US" sz="1100" b="1" i="0" u="none" strike="noStrike" kern="0" cap="none" spc="0" normalizeH="0" baseline="0" noProof="0" dirty="0">
                <a:ln>
                  <a:noFill/>
                </a:ln>
                <a:solidFill>
                  <a:srgbClr val="000000"/>
                </a:solidFill>
                <a:effectLst/>
                <a:uLnTx/>
                <a:uFillTx/>
                <a:latin typeface="Arial"/>
                <a:cs typeface="Arial"/>
                <a:sym typeface="Arial"/>
              </a:rPr>
              <a:t> Organization </a:t>
            </a:r>
            <a:r>
              <a:rPr kumimoji="0" lang="en-US" sz="1100" b="0" i="0" u="none" strike="noStrike" kern="0" cap="none" spc="0" normalizeH="0" baseline="0" noProof="0" dirty="0">
                <a:ln>
                  <a:noFill/>
                </a:ln>
                <a:solidFill>
                  <a:srgbClr val="000000"/>
                </a:solidFill>
                <a:effectLst/>
                <a:uLnTx/>
                <a:uFillTx/>
                <a:latin typeface="Arial"/>
                <a:cs typeface="Arial"/>
                <a:sym typeface="Arial"/>
              </a:rPr>
              <a:t>(</a:t>
            </a:r>
            <a:r>
              <a:rPr kumimoji="0" lang="en-US" sz="1100" b="1" i="0" u="none" strike="noStrike" kern="0" cap="none" spc="0" normalizeH="0" baseline="0" noProof="0" dirty="0">
                <a:ln>
                  <a:noFill/>
                </a:ln>
                <a:solidFill>
                  <a:srgbClr val="000000"/>
                </a:solidFill>
                <a:effectLst/>
                <a:uLnTx/>
                <a:uFillTx/>
                <a:latin typeface="Arial"/>
                <a:cs typeface="Arial"/>
                <a:sym typeface="Arial"/>
              </a:rPr>
              <a:t>ILO</a:t>
            </a:r>
            <a:r>
              <a:rPr kumimoji="0" lang="en-US" sz="1100" b="0" i="0" u="none" strike="noStrike" kern="0" cap="none" spc="0" normalizeH="0" baseline="0" noProof="0" dirty="0">
                <a:ln>
                  <a:noFill/>
                </a:ln>
                <a:solidFill>
                  <a:srgbClr val="000000"/>
                </a:solidFill>
                <a:effectLst/>
                <a:uLnTx/>
                <a:uFillTx/>
                <a:latin typeface="Arial"/>
                <a:cs typeface="Arial"/>
                <a:sym typeface="Arial"/>
              </a:rPr>
              <a:t>).</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Increase the frequency of inspections in industries where </a:t>
            </a:r>
            <a:r>
              <a:rPr kumimoji="0" lang="en-US" sz="1100" b="1" i="0" u="none" strike="noStrike" kern="0" cap="none" spc="0" normalizeH="0" baseline="0" noProof="0" dirty="0">
                <a:ln>
                  <a:noFill/>
                </a:ln>
                <a:solidFill>
                  <a:srgbClr val="000000"/>
                </a:solidFill>
                <a:effectLst/>
                <a:uLnTx/>
                <a:uFillTx/>
                <a:latin typeface="Arial"/>
                <a:cs typeface="Arial"/>
                <a:sym typeface="Arial"/>
              </a:rPr>
              <a:t>child labor </a:t>
            </a:r>
            <a:r>
              <a:rPr kumimoji="0" lang="en-US" sz="1100" b="0" i="0" u="none" strike="noStrike" kern="0" cap="none" spc="0" normalizeH="0" baseline="0" noProof="0" dirty="0">
                <a:ln>
                  <a:noFill/>
                </a:ln>
                <a:solidFill>
                  <a:srgbClr val="000000"/>
                </a:solidFill>
                <a:effectLst/>
                <a:uLnTx/>
                <a:uFillTx/>
                <a:latin typeface="Arial"/>
                <a:cs typeface="Arial"/>
                <a:sym typeface="Arial"/>
              </a:rPr>
              <a:t>is prevalent and impose strict penalties on those who violate labor laws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UPPER PRIMARY SCHOOLS</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Ensure that laws setting a minimum age for marriage are strictly enforced and aligned with international standards (e.g., 18 years old).</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Close legal loopholes that allow exceptions or parental consent to override minimum age requirements, implement and enforce strict penalties for individuals and institutions involved in facilitating </a:t>
            </a:r>
            <a:r>
              <a:rPr kumimoji="0" lang="en-US" sz="1100" b="1" i="0" u="none" strike="noStrike" kern="0" cap="none" spc="0" normalizeH="0" baseline="0" noProof="0" dirty="0">
                <a:ln>
                  <a:noFill/>
                </a:ln>
                <a:solidFill>
                  <a:srgbClr val="000000"/>
                </a:solidFill>
                <a:effectLst/>
                <a:uLnTx/>
                <a:uFillTx/>
                <a:latin typeface="Arial"/>
                <a:cs typeface="Arial"/>
                <a:sym typeface="Arial"/>
              </a:rPr>
              <a:t>child marriages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US"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SECONDARY SCHOOLS</a:t>
            </a:r>
          </a:p>
          <a:p>
            <a:pPr marL="171450" marR="0" lvl="0" indent="-1714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Ensure consistent enforcement of policies and consequences for </a:t>
            </a:r>
            <a:r>
              <a:rPr kumimoji="0" lang="en-US" sz="1100" b="1" i="0" u="none" strike="noStrike" kern="0" cap="none" spc="0" normalizeH="0" baseline="0" noProof="0" dirty="0">
                <a:ln>
                  <a:noFill/>
                </a:ln>
                <a:solidFill>
                  <a:srgbClr val="000000"/>
                </a:solidFill>
                <a:effectLst/>
                <a:uLnTx/>
                <a:uFillTx/>
                <a:latin typeface="Arial"/>
                <a:cs typeface="Arial"/>
                <a:sym typeface="Arial"/>
              </a:rPr>
              <a:t>drug use</a:t>
            </a:r>
            <a:r>
              <a:rPr kumimoji="0" lang="en-US" sz="1100" b="0" i="0" u="none" strike="noStrike" kern="0" cap="none" spc="0" normalizeH="0" baseline="0" noProof="0" dirty="0">
                <a:ln>
                  <a:noFill/>
                </a:ln>
                <a:solidFill>
                  <a:srgbClr val="000000"/>
                </a:solidFill>
                <a:effectLst/>
                <a:uLnTx/>
                <a:uFillTx/>
                <a:latin typeface="Arial"/>
                <a:cs typeface="Arial"/>
                <a:sym typeface="Arial"/>
              </a:rPr>
              <a:t>, while also providing support and rehabilitation options.</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171450" marR="0" lvl="0" indent="-1714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Teach students decision-making and problem-solving skills to help them resist </a:t>
            </a:r>
            <a:r>
              <a:rPr kumimoji="0" lang="en-US" sz="1100" b="1" i="0" u="none" strike="noStrike" kern="0" cap="none" spc="0" normalizeH="0" baseline="0" noProof="0" dirty="0">
                <a:ln>
                  <a:noFill/>
                </a:ln>
                <a:solidFill>
                  <a:srgbClr val="000000"/>
                </a:solidFill>
                <a:effectLst/>
                <a:uLnTx/>
                <a:uFillTx/>
                <a:latin typeface="Arial"/>
                <a:cs typeface="Arial"/>
                <a:sym typeface="Arial"/>
              </a:rPr>
              <a:t>peer pressure </a:t>
            </a:r>
            <a:r>
              <a:rPr kumimoji="0" lang="en-US" sz="1100" b="0" i="0" u="none" strike="noStrike" kern="0" cap="none" spc="0" normalizeH="0" baseline="0" noProof="0" dirty="0">
                <a:ln>
                  <a:noFill/>
                </a:ln>
                <a:solidFill>
                  <a:srgbClr val="000000"/>
                </a:solidFill>
                <a:effectLst/>
                <a:uLnTx/>
                <a:uFillTx/>
                <a:latin typeface="Arial"/>
                <a:cs typeface="Arial"/>
                <a:sym typeface="Arial"/>
              </a:rPr>
              <a:t>and make healthy choices.</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342900" marR="0" lvl="0" indent="-342900" algn="l" defTabSz="914400" rtl="0" eaLnBrk="1" fontAlgn="auto" latinLnBrk="0" hangingPunct="1">
              <a:lnSpc>
                <a:spcPct val="107000"/>
              </a:lnSpc>
              <a:spcBef>
                <a:spcPts val="0"/>
              </a:spcBef>
              <a:spcAft>
                <a:spcPts val="800"/>
              </a:spcAft>
              <a:buClr>
                <a:srgbClr val="000000"/>
              </a:buClr>
              <a:buSzPts val="1000"/>
              <a:buFont typeface="Symbol" panose="05050102010706020507" pitchFamily="18" charset="2"/>
              <a:buChar char=""/>
              <a:tabLst>
                <a:tab pos="457200" algn="l"/>
              </a:tabLst>
              <a:defRPr/>
            </a:pP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1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 sz="1800" b="0" i="0" u="none" strike="noStrike" kern="0" cap="none" spc="0" normalizeH="0" baseline="0" noProof="0" dirty="0">
                <a:ln>
                  <a:noFill/>
                </a:ln>
                <a:solidFill>
                  <a:srgbClr val="000000"/>
                </a:solidFill>
                <a:effectLst/>
                <a:uLnTx/>
                <a:uFillTx/>
                <a:latin typeface="Arial"/>
                <a:cs typeface="Arial"/>
                <a:sym typeface="Arial"/>
              </a:rPr>
              <a:t>Implementation Plan</a:t>
            </a: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 sz="1800" b="0" i="0" u="none" strike="noStrike" kern="0" cap="none" spc="0" normalizeH="0" baseline="0" noProof="0" dirty="0">
                <a:ln>
                  <a:noFill/>
                </a:ln>
                <a:solidFill>
                  <a:srgbClr val="000000"/>
                </a:solidFill>
                <a:effectLst/>
                <a:uLnTx/>
                <a:uFillTx/>
                <a:latin typeface="Arial"/>
                <a:cs typeface="Arial"/>
                <a:sym typeface="Arial"/>
              </a:rPr>
              <a:t>Alignment with SDGs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 name="Google Shape;114;p21"/>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026" name="Picture 2" descr="5 Reasons Behind India's Rising School Dropout Rates in 2024">
            <a:extLst>
              <a:ext uri="{FF2B5EF4-FFF2-40B4-BE49-F238E27FC236}">
                <a16:creationId xmlns:a16="http://schemas.microsoft.com/office/drawing/2014/main" id="{195E1EFE-A194-407D-638D-A1F9C8F35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008" y="395450"/>
            <a:ext cx="2609850" cy="217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cerns mount as school dropout rates ...">
            <a:extLst>
              <a:ext uri="{FF2B5EF4-FFF2-40B4-BE49-F238E27FC236}">
                <a16:creationId xmlns:a16="http://schemas.microsoft.com/office/drawing/2014/main" id="{1B4D7671-6543-9FE6-C945-7BA5BE56F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008" y="2703094"/>
            <a:ext cx="2609850" cy="1965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5650" y="116850"/>
            <a:ext cx="5358184"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lumMod val="75000"/>
                  </a:schemeClr>
                </a:solidFill>
                <a:latin typeface="IBM Plex Sans Medium"/>
                <a:ea typeface="IBM Plex Sans Medium"/>
                <a:cs typeface="IBM Plex Sans Medium"/>
                <a:sym typeface="IBM Plex Sans Medium"/>
              </a:rPr>
              <a:t>VISUALIZATION</a:t>
            </a: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mc:Choice xmlns:cx2="http://schemas.microsoft.com/office/drawing/2015/10/21/chartex" Requires="cx2">
          <p:graphicFrame>
            <p:nvGraphicFramePr>
              <p:cNvPr id="2" name="Chart 1">
                <a:extLst>
                  <a:ext uri="{FF2B5EF4-FFF2-40B4-BE49-F238E27FC236}">
                    <a16:creationId xmlns:a16="http://schemas.microsoft.com/office/drawing/2014/main" id="{B84DE49F-53A2-EB3D-4F37-FD70449AFDD3}"/>
                  </a:ext>
                </a:extLst>
              </p:cNvPr>
              <p:cNvGraphicFramePr/>
              <p:nvPr>
                <p:extLst>
                  <p:ext uri="{D42A27DB-BD31-4B8C-83A1-F6EECF244321}">
                    <p14:modId xmlns:p14="http://schemas.microsoft.com/office/powerpoint/2010/main" val="3095891042"/>
                  </p:ext>
                </p:extLst>
              </p:nvPr>
            </p:nvGraphicFramePr>
            <p:xfrm>
              <a:off x="61308" y="721111"/>
              <a:ext cx="4265365" cy="288178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B84DE49F-53A2-EB3D-4F37-FD70449AFDD3}"/>
                  </a:ext>
                </a:extLst>
              </p:cNvPr>
              <p:cNvPicPr>
                <a:picLocks noGrp="1" noRot="1" noChangeAspect="1" noMove="1" noResize="1" noEditPoints="1" noAdjustHandles="1" noChangeArrowheads="1" noChangeShapeType="1"/>
              </p:cNvPicPr>
              <p:nvPr/>
            </p:nvPicPr>
            <p:blipFill>
              <a:blip r:embed="rId4"/>
              <a:stretch>
                <a:fillRect/>
              </a:stretch>
            </p:blipFill>
            <p:spPr>
              <a:xfrm>
                <a:off x="61308" y="721111"/>
                <a:ext cx="4265365" cy="2881781"/>
              </a:xfrm>
              <a:prstGeom prst="rect">
                <a:avLst/>
              </a:prstGeom>
            </p:spPr>
          </p:pic>
        </mc:Fallback>
      </mc:AlternateContent>
      <p:pic>
        <p:nvPicPr>
          <p:cNvPr id="4" name="Picture 3">
            <a:extLst>
              <a:ext uri="{FF2B5EF4-FFF2-40B4-BE49-F238E27FC236}">
                <a16:creationId xmlns:a16="http://schemas.microsoft.com/office/drawing/2014/main" id="{91B9EF5A-52E6-E0E5-C5A9-FC5122825DF6}"/>
              </a:ext>
            </a:extLst>
          </p:cNvPr>
          <p:cNvPicPr>
            <a:picLocks noChangeAspect="1"/>
          </p:cNvPicPr>
          <p:nvPr/>
        </p:nvPicPr>
        <p:blipFill>
          <a:blip r:embed="rId5"/>
          <a:stretch>
            <a:fillRect/>
          </a:stretch>
        </p:blipFill>
        <p:spPr>
          <a:xfrm>
            <a:off x="4483237" y="690913"/>
            <a:ext cx="4466981" cy="2911979"/>
          </a:xfrm>
          <a:prstGeom prst="rect">
            <a:avLst/>
          </a:prstGeom>
        </p:spPr>
      </p:pic>
      <p:sp>
        <p:nvSpPr>
          <p:cNvPr id="5" name="Rectangle 4">
            <a:extLst>
              <a:ext uri="{FF2B5EF4-FFF2-40B4-BE49-F238E27FC236}">
                <a16:creationId xmlns:a16="http://schemas.microsoft.com/office/drawing/2014/main" id="{0C75E52D-A00E-9811-6358-10AA41628595}"/>
              </a:ext>
            </a:extLst>
          </p:cNvPr>
          <p:cNvSpPr/>
          <p:nvPr/>
        </p:nvSpPr>
        <p:spPr>
          <a:xfrm>
            <a:off x="61308" y="3733453"/>
            <a:ext cx="8843858" cy="11061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The above graph on the left shows the comparison of </a:t>
            </a:r>
            <a:r>
              <a:rPr lang="en-IN" sz="1100" b="1" dirty="0">
                <a:solidFill>
                  <a:schemeClr val="tx1"/>
                </a:solidFill>
              </a:rPr>
              <a:t>India’s Drop out rate </a:t>
            </a:r>
            <a:r>
              <a:rPr lang="en-IN" sz="1100" dirty="0">
                <a:solidFill>
                  <a:schemeClr val="tx1"/>
                </a:solidFill>
              </a:rPr>
              <a:t>across the various level of education that comprise of </a:t>
            </a:r>
            <a:r>
              <a:rPr lang="en-IN" sz="1100" b="1" dirty="0">
                <a:solidFill>
                  <a:schemeClr val="tx1"/>
                </a:solidFill>
              </a:rPr>
              <a:t>Primary, Upper Primary, and Secondary for Boys, Girls and Total </a:t>
            </a:r>
            <a:r>
              <a:rPr lang="en-IN" sz="1100" dirty="0">
                <a:solidFill>
                  <a:schemeClr val="tx1"/>
                </a:solidFill>
              </a:rPr>
              <a:t>respectively in </a:t>
            </a:r>
            <a:r>
              <a:rPr lang="en-IN" sz="1100" b="1" dirty="0">
                <a:solidFill>
                  <a:schemeClr val="tx1"/>
                </a:solidFill>
              </a:rPr>
              <a:t>2022</a:t>
            </a:r>
            <a:r>
              <a:rPr lang="en-IN" sz="1100" dirty="0">
                <a:solidFill>
                  <a:schemeClr val="tx1"/>
                </a:solidFill>
              </a:rPr>
              <a:t>. With the help of the above graph we can conclude that the DOR is </a:t>
            </a:r>
            <a:r>
              <a:rPr lang="en-IN" sz="1100" b="1" dirty="0">
                <a:solidFill>
                  <a:schemeClr val="tx1"/>
                </a:solidFill>
              </a:rPr>
              <a:t>highest</a:t>
            </a:r>
            <a:r>
              <a:rPr lang="en-IN" sz="1100" dirty="0">
                <a:solidFill>
                  <a:schemeClr val="tx1"/>
                </a:solidFill>
              </a:rPr>
              <a:t> at the </a:t>
            </a:r>
            <a:r>
              <a:rPr lang="en-IN" sz="1100" b="1" dirty="0">
                <a:solidFill>
                  <a:schemeClr val="tx1"/>
                </a:solidFill>
              </a:rPr>
              <a:t>secondary</a:t>
            </a:r>
            <a:r>
              <a:rPr lang="en-IN" sz="1100" dirty="0">
                <a:solidFill>
                  <a:schemeClr val="tx1"/>
                </a:solidFill>
              </a:rPr>
              <a:t> level of education with a Total DOR of </a:t>
            </a:r>
            <a:r>
              <a:rPr lang="en-IN" sz="1100" b="1" dirty="0">
                <a:solidFill>
                  <a:schemeClr val="tx1"/>
                </a:solidFill>
              </a:rPr>
              <a:t>12.6%.</a:t>
            </a:r>
          </a:p>
          <a:p>
            <a:pPr marL="171450" indent="-171450" algn="just">
              <a:buFont typeface="Arial" panose="020B0604020202020204" pitchFamily="34" charset="0"/>
              <a:buChar char="•"/>
            </a:pPr>
            <a:r>
              <a:rPr lang="en-IN" sz="1100" dirty="0">
                <a:solidFill>
                  <a:schemeClr val="tx1"/>
                </a:solidFill>
              </a:rPr>
              <a:t>On the right, we can observe a </a:t>
            </a:r>
            <a:r>
              <a:rPr lang="en-IN" sz="1100" b="1" dirty="0">
                <a:solidFill>
                  <a:schemeClr val="tx1"/>
                </a:solidFill>
              </a:rPr>
              <a:t>Heat map </a:t>
            </a:r>
            <a:r>
              <a:rPr lang="en-IN" sz="1100" dirty="0">
                <a:solidFill>
                  <a:schemeClr val="tx1"/>
                </a:solidFill>
              </a:rPr>
              <a:t>that scales the states having a </a:t>
            </a:r>
            <a:r>
              <a:rPr lang="en-IN" sz="1100" b="1" dirty="0">
                <a:solidFill>
                  <a:schemeClr val="tx1"/>
                </a:solidFill>
              </a:rPr>
              <a:t>concerning</a:t>
            </a:r>
            <a:r>
              <a:rPr lang="en-IN" sz="1100" dirty="0">
                <a:solidFill>
                  <a:schemeClr val="tx1"/>
                </a:solidFill>
              </a:rPr>
              <a:t> DOR that are coloured </a:t>
            </a:r>
            <a:r>
              <a:rPr lang="en-IN" sz="1100" b="1" dirty="0">
                <a:solidFill>
                  <a:schemeClr val="tx1"/>
                </a:solidFill>
              </a:rPr>
              <a:t>darker</a:t>
            </a:r>
            <a:r>
              <a:rPr lang="en-IN" sz="1100" dirty="0">
                <a:solidFill>
                  <a:schemeClr val="tx1"/>
                </a:solidFill>
              </a:rPr>
              <a:t>. From this heat map we can observe that states like </a:t>
            </a:r>
            <a:r>
              <a:rPr lang="en-IN" sz="1100" b="1" dirty="0">
                <a:solidFill>
                  <a:schemeClr val="tx1"/>
                </a:solidFill>
              </a:rPr>
              <a:t>Odisha, Bihar, Assam, Meghalaya</a:t>
            </a:r>
            <a:r>
              <a:rPr lang="en-IN" sz="1100" dirty="0">
                <a:solidFill>
                  <a:schemeClr val="tx1"/>
                </a:solidFill>
              </a:rPr>
              <a:t> are among those states where the DOR is </a:t>
            </a:r>
            <a:r>
              <a:rPr lang="en-IN" sz="1100" b="1" dirty="0">
                <a:solidFill>
                  <a:schemeClr val="tx1"/>
                </a:solidFill>
              </a:rPr>
              <a:t>alarmingly high</a:t>
            </a:r>
            <a:r>
              <a:rPr lang="en-IN" sz="1100" dirty="0">
                <a:solidFill>
                  <a:schemeClr val="tx1"/>
                </a:solidFil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accent1"/>
                </a:solidFill>
                <a:latin typeface="IBM Plex Sans Medium"/>
                <a:ea typeface="IBM Plex Sans Medium"/>
                <a:cs typeface="IBM Plex Sans Medium"/>
                <a:sym typeface="IBM Plex Sans Medium"/>
              </a:rPr>
              <a:t>VISUALIZATION</a:t>
            </a:r>
          </a:p>
        </p:txBody>
      </p:sp>
      <p:sp>
        <p:nvSpPr>
          <p:cNvPr id="120" name="Google Shape;120;p22"/>
          <p:cNvSpPr txBox="1"/>
          <p:nvPr/>
        </p:nvSpPr>
        <p:spPr>
          <a:xfrm>
            <a:off x="2556100" y="1921775"/>
            <a:ext cx="2952600" cy="1617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endParaRPr sz="1800" dirty="0">
              <a:solidFill>
                <a:schemeClr val="dk1"/>
              </a:solidFill>
            </a:endParaRPr>
          </a:p>
        </p:txBody>
      </p:sp>
      <p:sp>
        <p:nvSpPr>
          <p:cNvPr id="121"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 name="Chart 1">
            <a:extLst>
              <a:ext uri="{FF2B5EF4-FFF2-40B4-BE49-F238E27FC236}">
                <a16:creationId xmlns:a16="http://schemas.microsoft.com/office/drawing/2014/main" id="{117CC8AD-2634-9ED2-2D40-380314C1E3B7}"/>
              </a:ext>
            </a:extLst>
          </p:cNvPr>
          <p:cNvGraphicFramePr>
            <a:graphicFrameLocks/>
          </p:cNvGraphicFramePr>
          <p:nvPr>
            <p:extLst>
              <p:ext uri="{D42A27DB-BD31-4B8C-83A1-F6EECF244321}">
                <p14:modId xmlns:p14="http://schemas.microsoft.com/office/powerpoint/2010/main" val="2703627561"/>
              </p:ext>
            </p:extLst>
          </p:nvPr>
        </p:nvGraphicFramePr>
        <p:xfrm>
          <a:off x="165498" y="602934"/>
          <a:ext cx="8688570" cy="313282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436D1F25-E417-A33C-F70F-134F74212CDB}"/>
              </a:ext>
            </a:extLst>
          </p:cNvPr>
          <p:cNvSpPr/>
          <p:nvPr/>
        </p:nvSpPr>
        <p:spPr>
          <a:xfrm>
            <a:off x="165498" y="3845168"/>
            <a:ext cx="8688570" cy="10124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lgn="just">
              <a:buFont typeface="Arial" panose="020B0604020202020204" pitchFamily="34" charset="0"/>
              <a:buChar char="•"/>
            </a:pPr>
            <a:r>
              <a:rPr lang="en-IN" sz="1400" dirty="0"/>
              <a:t>The above graph depicts the </a:t>
            </a:r>
            <a:r>
              <a:rPr lang="en-IN" sz="1400" b="1" dirty="0"/>
              <a:t>Overall Drop out rate </a:t>
            </a:r>
            <a:r>
              <a:rPr lang="en-IN" sz="1400" dirty="0"/>
              <a:t>in the last </a:t>
            </a:r>
            <a:r>
              <a:rPr lang="en-IN" sz="1400" b="1" dirty="0"/>
              <a:t>Decade</a:t>
            </a:r>
            <a:r>
              <a:rPr lang="en-IN" sz="1400" dirty="0"/>
              <a:t>(2012-22).</a:t>
            </a:r>
          </a:p>
          <a:p>
            <a:pPr marL="285750" indent="-285750" algn="just">
              <a:buFont typeface="Arial" panose="020B0604020202020204" pitchFamily="34" charset="0"/>
              <a:buChar char="•"/>
            </a:pPr>
            <a:r>
              <a:rPr lang="en-IN" sz="1400" dirty="0"/>
              <a:t>By visualising the above Data we can analyse that the </a:t>
            </a:r>
            <a:r>
              <a:rPr lang="en-IN" sz="1400" b="1" dirty="0"/>
              <a:t>2016</a:t>
            </a:r>
            <a:r>
              <a:rPr lang="en-IN" sz="1400" dirty="0"/>
              <a:t> was the year with </a:t>
            </a:r>
            <a:r>
              <a:rPr lang="en-IN" sz="1400" b="1" dirty="0"/>
              <a:t>highest</a:t>
            </a:r>
            <a:r>
              <a:rPr lang="en-IN" sz="1400" dirty="0"/>
              <a:t> number</a:t>
            </a:r>
            <a:r>
              <a:rPr lang="en-IN" sz="1400" b="1" dirty="0"/>
              <a:t>(22.13%) </a:t>
            </a:r>
            <a:r>
              <a:rPr lang="en-IN" sz="1400" dirty="0"/>
              <a:t>of students Dropping out at any level of education in the country thus labelling </a:t>
            </a:r>
            <a:r>
              <a:rPr lang="en-IN" sz="1400" b="1" dirty="0"/>
              <a:t>2016 the year with highest Drop out rate in the past decade</a:t>
            </a:r>
            <a:r>
              <a:rPr lang="en-IN" sz="14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00" b="0" i="0" u="none" strike="noStrike" kern="0" cap="none" spc="0" normalizeH="0" baseline="0" noProof="0" dirty="0">
              <a:ln>
                <a:noFill/>
              </a:ln>
              <a:solidFill>
                <a:srgbClr val="4285F4"/>
              </a:solidFill>
              <a:effectLst/>
              <a:uLnTx/>
              <a:uFillTx/>
              <a:latin typeface="IBM Plex Sans Medium"/>
              <a:ea typeface="IBM Plex Sans Medium"/>
              <a:cs typeface="IBM Plex Sans Medium"/>
              <a:sym typeface="IBM Plex Sans Medium"/>
            </a:endParaRPr>
          </a:p>
        </p:txBody>
      </p:sp>
      <p:sp>
        <p:nvSpPr>
          <p:cNvPr id="5" name="Google Shape;119;p22"/>
          <p:cNvSpPr txBox="1"/>
          <p:nvPr/>
        </p:nvSpPr>
        <p:spPr>
          <a:xfrm>
            <a:off x="317898" y="263380"/>
            <a:ext cx="8036692"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TRAINING A REGRESSION PREDICTION MODEL OF DROPOUT RATE</a:t>
            </a:r>
          </a:p>
        </p:txBody>
      </p:sp>
      <p:sp>
        <p:nvSpPr>
          <p:cNvPr id="7" name="Google Shape;113;p21"/>
          <p:cNvSpPr txBox="1"/>
          <p:nvPr/>
        </p:nvSpPr>
        <p:spPr>
          <a:xfrm>
            <a:off x="73399" y="670999"/>
            <a:ext cx="5820863" cy="228271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Now we use our data and machine learning to predict how drop out rates will be affected depending upon the sources like location </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Determination of the best model to fit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We first list all the various types of regression models we will check.</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Then we train each of the models on a </a:t>
            </a:r>
            <a:r>
              <a:rPr kumimoji="0" lang="en-US" sz="1100" b="0" i="0" u="none" strike="noStrike" kern="0" cap="none" spc="0" normalizeH="0" baseline="0" noProof="0" dirty="0" err="1">
                <a:ln>
                  <a:noFill/>
                </a:ln>
                <a:solidFill>
                  <a:srgbClr val="000000"/>
                </a:solidFill>
                <a:effectLst/>
                <a:uLnTx/>
                <a:uFillTx/>
                <a:latin typeface="Arial"/>
                <a:cs typeface="Arial"/>
                <a:sym typeface="Arial"/>
              </a:rPr>
              <a:t>splitted</a:t>
            </a:r>
            <a:r>
              <a:rPr kumimoji="0" lang="en-US" sz="1100" b="0" i="0" u="none" strike="noStrike" kern="0" cap="none" spc="0" normalizeH="0" baseline="0" noProof="0" dirty="0">
                <a:ln>
                  <a:noFill/>
                </a:ln>
                <a:solidFill>
                  <a:srgbClr val="000000"/>
                </a:solidFill>
                <a:effectLst/>
                <a:uLnTx/>
                <a:uFillTx/>
                <a:latin typeface="Arial"/>
                <a:cs typeface="Arial"/>
                <a:sym typeface="Arial"/>
              </a:rPr>
              <a:t> training data and evaluate the  R^2 score and </a:t>
            </a:r>
            <a:r>
              <a:rPr kumimoji="0" lang="en-US" sz="1100" b="0" i="0" u="none" strike="noStrike" kern="0" cap="none" spc="0" normalizeH="0" baseline="0" noProof="0" dirty="0" err="1">
                <a:ln>
                  <a:noFill/>
                </a:ln>
                <a:solidFill>
                  <a:srgbClr val="000000"/>
                </a:solidFill>
                <a:effectLst/>
                <a:uLnTx/>
                <a:uFillTx/>
                <a:latin typeface="Arial"/>
                <a:cs typeface="Arial"/>
                <a:sym typeface="Arial"/>
              </a:rPr>
              <a:t>mse</a:t>
            </a:r>
            <a:r>
              <a:rPr kumimoji="0" lang="en-US" sz="1100" b="0" i="0" u="none" strike="noStrike" kern="0" cap="none" spc="0" normalizeH="0" baseline="0" noProof="0" dirty="0">
                <a:ln>
                  <a:noFill/>
                </a:ln>
                <a:solidFill>
                  <a:srgbClr val="000000"/>
                </a:solidFill>
                <a:effectLst/>
                <a:uLnTx/>
                <a:uFillTx/>
                <a:latin typeface="Arial"/>
                <a:cs typeface="Arial"/>
                <a:sym typeface="Arial"/>
              </a:rPr>
              <a:t> of each model using the testing data storing all in a list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Then we select the best model and see its R^2 and </a:t>
            </a:r>
            <a:r>
              <a:rPr kumimoji="0" lang="en-US" sz="1100" b="0" i="0" u="none" strike="noStrike" kern="0" cap="none" spc="0" normalizeH="0" baseline="0" noProof="0" dirty="0" err="1">
                <a:ln>
                  <a:noFill/>
                </a:ln>
                <a:solidFill>
                  <a:srgbClr val="000000"/>
                </a:solidFill>
                <a:effectLst/>
                <a:uLnTx/>
                <a:uFillTx/>
                <a:latin typeface="Arial"/>
                <a:cs typeface="Arial"/>
                <a:sym typeface="Arial"/>
              </a:rPr>
              <a:t>mse</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In our case it was found to be Random Forest regression with R^2 = 0.386 and MSE = 79.378</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8" name="Picture 4"/>
          <p:cNvPicPr>
            <a:picLocks noChangeAspect="1" noChangeArrowheads="1"/>
          </p:cNvPicPr>
          <p:nvPr/>
        </p:nvPicPr>
        <p:blipFill>
          <a:blip r:embed="rId2"/>
          <a:srcRect/>
          <a:stretch>
            <a:fillRect/>
          </a:stretch>
        </p:blipFill>
        <p:spPr bwMode="auto">
          <a:xfrm>
            <a:off x="5850558" y="721753"/>
            <a:ext cx="3201344" cy="4139697"/>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131395" y="2989079"/>
            <a:ext cx="5565514" cy="193931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IN" sz="1800" dirty="0">
              <a:solidFill>
                <a:schemeClr val="accent1"/>
              </a:solidFill>
              <a:latin typeface="IBM Plex Sans Medium"/>
              <a:ea typeface="IBM Plex Sans Medium"/>
              <a:cs typeface="IBM Plex Sans Medium"/>
              <a:sym typeface="IBM Plex Sans Medium"/>
            </a:endParaRPr>
          </a:p>
        </p:txBody>
      </p:sp>
      <p:sp>
        <p:nvSpPr>
          <p:cNvPr id="5" name="Google Shape;119;p22"/>
          <p:cNvSpPr txBox="1"/>
          <p:nvPr/>
        </p:nvSpPr>
        <p:spPr>
          <a:xfrm>
            <a:off x="92098" y="276537"/>
            <a:ext cx="8036692"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PREDICTION</a:t>
            </a:r>
          </a:p>
        </p:txBody>
      </p:sp>
      <p:sp>
        <p:nvSpPr>
          <p:cNvPr id="7" name="Google Shape;113;p21"/>
          <p:cNvSpPr txBox="1"/>
          <p:nvPr/>
        </p:nvSpPr>
        <p:spPr>
          <a:xfrm>
            <a:off x="151305" y="670998"/>
            <a:ext cx="4427420" cy="43057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100" kern="100" dirty="0">
                <a:ea typeface="Calibri" panose="020F0502020204030204" pitchFamily="34" charset="0"/>
                <a:cs typeface="Times New Roman" panose="02020603050405020304" pitchFamily="18" charset="0"/>
              </a:rPr>
              <a:t>In this part we use the model for prediction.</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kern="100" dirty="0">
                <a:solidFill>
                  <a:srgbClr val="FFAB40">
                    <a:lumMod val="75000"/>
                  </a:srgbClr>
                </a:solidFill>
                <a:ea typeface="Calibri" panose="020F0502020204030204" pitchFamily="34" charset="0"/>
                <a:cs typeface="Times New Roman" panose="02020603050405020304" pitchFamily="18" charset="0"/>
              </a:rPr>
              <a:t>Retraining</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lang="en-IN" sz="1100" dirty="0"/>
              <a:t>We again train the best model on the entire data set so we get more accurate predictions .</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kern="100" dirty="0">
                <a:solidFill>
                  <a:srgbClr val="FFAB40">
                    <a:lumMod val="75000"/>
                  </a:srgbClr>
                </a:solidFill>
                <a:ea typeface="Calibri" panose="020F0502020204030204" pitchFamily="34" charset="0"/>
                <a:cs typeface="Times New Roman" panose="02020603050405020304" pitchFamily="18" charset="0"/>
              </a:rPr>
              <a:t>Prediction </a:t>
            </a:r>
          </a:p>
          <a:p>
            <a:pPr lvl="0">
              <a:lnSpc>
                <a:spcPct val="107000"/>
              </a:lnSpc>
              <a:spcAft>
                <a:spcPts val="800"/>
              </a:spcAft>
              <a:buSzPts val="1000"/>
              <a:buFont typeface="Arial" pitchFamily="34" charset="0"/>
              <a:buChar char="•"/>
              <a:tabLst>
                <a:tab pos="457200" algn="l"/>
              </a:tabLst>
              <a:defRPr/>
            </a:pPr>
            <a:r>
              <a:rPr lang="en-IN" sz="1100" dirty="0"/>
              <a:t>We then give example values of location, social class, level </a:t>
            </a:r>
            <a:r>
              <a:rPr lang="en-US" sz="1100" dirty="0"/>
              <a:t>of education(i.e. primary, upper primary, secondary) and gender</a:t>
            </a:r>
            <a:r>
              <a:rPr lang="en-IN" sz="1100" dirty="0"/>
              <a:t> to predict the dropout rate.</a:t>
            </a:r>
          </a:p>
          <a:p>
            <a:pPr lvl="0">
              <a:lnSpc>
                <a:spcPct val="107000"/>
              </a:lnSpc>
              <a:spcAft>
                <a:spcPts val="800"/>
              </a:spcAft>
              <a:buSzPts val="1000"/>
              <a:buFont typeface="Arial" pitchFamily="34" charset="0"/>
              <a:buChar char="•"/>
              <a:tabLst>
                <a:tab pos="457200" algn="l"/>
              </a:tabLst>
              <a:defRPr/>
            </a:pPr>
            <a:r>
              <a:rPr lang="en-IN" sz="1100" dirty="0"/>
              <a:t>In the taken example we find the estimated dropout rate to be 3.562.</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kern="100" dirty="0">
              <a:solidFill>
                <a:srgbClr val="FFAB40">
                  <a:lumMod val="75000"/>
                </a:srgb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kern="100" dirty="0">
              <a:solidFill>
                <a:srgbClr val="FFAB40">
                  <a:lumMod val="75000"/>
                </a:srgb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sz="1200" kern="100" dirty="0">
              <a:solidFill>
                <a:schemeClr val="accent1">
                  <a:lumMod val="75000"/>
                </a:scheme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200" kern="100" dirty="0">
                <a:solidFill>
                  <a:schemeClr val="accent1">
                    <a:lumMod val="75000"/>
                  </a:schemeClr>
                </a:solidFill>
                <a:ea typeface="Calibri" panose="020F0502020204030204" pitchFamily="34" charset="0"/>
                <a:cs typeface="Times New Roman" panose="02020603050405020304" pitchFamily="18" charset="0"/>
              </a:rPr>
              <a:t>*NB* (</a:t>
            </a:r>
            <a:r>
              <a:rPr lang="en-IN" sz="1000" kern="100" dirty="0">
                <a:solidFill>
                  <a:schemeClr val="accent1">
                    <a:lumMod val="75000"/>
                  </a:schemeClr>
                </a:solidFill>
                <a:ea typeface="Calibri" panose="020F0502020204030204" pitchFamily="34" charset="0"/>
                <a:cs typeface="Times New Roman" panose="02020603050405020304" pitchFamily="18" charset="0"/>
              </a:rPr>
              <a:t>For detailed predictive analysis please refer the notebook.)</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000" kern="100" dirty="0">
                <a:solidFill>
                  <a:schemeClr val="accent1">
                    <a:lumMod val="75000"/>
                  </a:schemeClr>
                </a:solidFill>
                <a:ea typeface="Calibri" panose="020F0502020204030204" pitchFamily="34" charset="0"/>
                <a:cs typeface="Times New Roman" panose="02020603050405020304" pitchFamily="18" charset="0"/>
              </a:rPr>
              <a:t>https://colab.research.google.com/drive/1v4SF362Uof3VIJtba-MtlVk1HwOcgOhx?usp=sharing</a:t>
            </a:r>
            <a:endParaRPr lang="en-IN" sz="1100" dirty="0"/>
          </a:p>
        </p:txBody>
      </p:sp>
      <p:pic>
        <p:nvPicPr>
          <p:cNvPr id="2051" name="Picture 3"/>
          <p:cNvPicPr>
            <a:picLocks noChangeAspect="1" noChangeArrowheads="1"/>
          </p:cNvPicPr>
          <p:nvPr/>
        </p:nvPicPr>
        <p:blipFill>
          <a:blip r:embed="rId2"/>
          <a:srcRect/>
          <a:stretch>
            <a:fillRect/>
          </a:stretch>
        </p:blipFill>
        <p:spPr bwMode="auto">
          <a:xfrm>
            <a:off x="4258101" y="1907741"/>
            <a:ext cx="4708283" cy="2832346"/>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4921623" y="670999"/>
            <a:ext cx="4061012" cy="118171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208675" y="16900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CONCLUSION</a:t>
            </a:r>
          </a:p>
        </p:txBody>
      </p:sp>
      <p:sp>
        <p:nvSpPr>
          <p:cNvPr id="127" name="Google Shape;127;p23"/>
          <p:cNvSpPr txBox="1"/>
          <p:nvPr/>
        </p:nvSpPr>
        <p:spPr>
          <a:xfrm>
            <a:off x="277091" y="642700"/>
            <a:ext cx="8658234" cy="4137118"/>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SUMMARY OF FINDINGS</a:t>
            </a:r>
          </a:p>
          <a:p>
            <a:pPr marL="114300" marR="0" lvl="0" algn="l" defTabSz="914400" rtl="0" eaLnBrk="1" fontAlgn="auto" latinLnBrk="0" hangingPunct="1">
              <a:lnSpc>
                <a:spcPct val="100000"/>
              </a:lnSpc>
              <a:spcBef>
                <a:spcPts val="0"/>
              </a:spcBef>
              <a:spcAft>
                <a:spcPts val="0"/>
              </a:spcAft>
              <a:buClr>
                <a:srgbClr val="000000"/>
              </a:buClr>
              <a:buSzPts val="1800"/>
              <a:tabLst/>
              <a:defRPr/>
            </a:pPr>
            <a:r>
              <a:rPr lang="en" sz="1200" dirty="0">
                <a:solidFill>
                  <a:schemeClr val="accent1">
                    <a:lumMod val="50000"/>
                  </a:schemeClr>
                </a:solidFill>
              </a:rPr>
              <a:t>LATEST DATA(2022)</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lang="en" sz="1200" dirty="0"/>
              <a:t>The maximum Drop-out rate shown by boys of secondary schooling (13%).</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 sz="1200" b="0" i="0" u="none" strike="noStrike" kern="0" cap="none" spc="0" normalizeH="0" baseline="0" noProof="0" dirty="0">
                <a:ln>
                  <a:noFill/>
                </a:ln>
                <a:solidFill>
                  <a:srgbClr val="000000"/>
                </a:solidFill>
                <a:effectLst/>
                <a:uLnTx/>
                <a:uFillTx/>
                <a:latin typeface="Arial"/>
                <a:cs typeface="Arial"/>
                <a:sym typeface="Arial"/>
              </a:rPr>
              <a:t>Moreover ,at the primary level</a:t>
            </a:r>
            <a:r>
              <a:rPr lang="en" sz="1200" dirty="0"/>
              <a:t>,boys showed higher dropout rate than girls in almost all  the hotspot states.</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lang="en" sz="1200" dirty="0"/>
              <a:t>The highest drop-out rate in year 2022,was shown by Odisha i.e 27.2%.</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primary level,Manipur showed the highest drop-out rate among all states.</a:t>
            </a:r>
          </a:p>
          <a:p>
            <a:pPr marL="285750" indent="-171450">
              <a:buSzPts val="1800"/>
              <a:buFont typeface="Arial" panose="020B0604020202020204" pitchFamily="34" charset="0"/>
              <a:buChar char="•"/>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upper-primary level,Meghalaya showed the highest drop-out rate among all states.</a:t>
            </a:r>
            <a:endParaRPr kumimoji="0" lang="en" sz="1200" b="0" i="0" u="none" strike="noStrike" kern="0" cap="none" spc="0" normalizeH="0" baseline="0" noProof="0" dirty="0">
              <a:ln>
                <a:noFill/>
              </a:ln>
              <a:solidFill>
                <a:srgbClr val="000000"/>
              </a:solidFill>
              <a:effectLst/>
              <a:uLnTx/>
              <a:uFillTx/>
              <a:latin typeface="Arial"/>
              <a:cs typeface="Arial"/>
              <a:sym typeface="Arial"/>
            </a:endParaRPr>
          </a:p>
          <a:p>
            <a:pPr marL="285750" indent="-171450">
              <a:buSzPts val="1800"/>
              <a:buFont typeface="Arial" panose="020B0604020202020204" pitchFamily="34" charset="0"/>
              <a:buChar char="•"/>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secondary level,Odisha showed the highest drop-out rate.</a:t>
            </a:r>
          </a:p>
          <a:p>
            <a:pPr marL="114300">
              <a:buSzPts val="1800"/>
              <a:defRPr/>
            </a:pPr>
            <a:r>
              <a:rPr lang="en" sz="1200" dirty="0">
                <a:solidFill>
                  <a:schemeClr val="accent1">
                    <a:lumMod val="50000"/>
                  </a:schemeClr>
                </a:solidFill>
              </a:rPr>
              <a:t>RECENT DECADE(2012-2022)</a:t>
            </a:r>
          </a:p>
          <a:p>
            <a:pPr marL="285750" indent="-171450">
              <a:buSzPts val="1800"/>
              <a:buFont typeface="Arial" panose="020B0604020202020204" pitchFamily="34" charset="0"/>
              <a:buChar char="•"/>
              <a:defRPr/>
            </a:pPr>
            <a:r>
              <a:rPr lang="en" sz="1200" dirty="0">
                <a:solidFill>
                  <a:schemeClr val="tx1"/>
                </a:solidFill>
              </a:rPr>
              <a:t>The highest drop-out in recent decade was shown in the year 2016-17(fig. 12)</a:t>
            </a:r>
          </a:p>
          <a:p>
            <a:pPr marL="285750" indent="-171450">
              <a:buSzPts val="1800"/>
              <a:buFont typeface="Arial" panose="020B0604020202020204" pitchFamily="34" charset="0"/>
              <a:buChar char="•"/>
              <a:defRPr/>
            </a:pPr>
            <a:r>
              <a:rPr lang="en" sz="1200" dirty="0">
                <a:solidFill>
                  <a:schemeClr val="tx1"/>
                </a:solidFill>
              </a:rPr>
              <a:t>At primary level boys showed a higher drop-out rate than girls.(Fig. 7).</a:t>
            </a:r>
          </a:p>
          <a:p>
            <a:pPr marL="285750" indent="-171450">
              <a:buSzPts val="1800"/>
              <a:buFont typeface="Arial" panose="020B0604020202020204" pitchFamily="34" charset="0"/>
              <a:buChar char="•"/>
              <a:defRPr/>
            </a:pPr>
            <a:r>
              <a:rPr lang="en" sz="1200" dirty="0">
                <a:solidFill>
                  <a:schemeClr val="tx1"/>
                </a:solidFill>
              </a:rPr>
              <a:t>At upper-primary level girls showed a higher drop-out rate than boys.(Fig. 8)</a:t>
            </a:r>
            <a:endParaRPr kumimoji="0" lang="en" sz="1200" b="0" i="0" u="none" strike="noStrike" kern="0" cap="none" spc="0" normalizeH="0" baseline="0" noProof="0" dirty="0">
              <a:ln>
                <a:noFill/>
              </a:ln>
              <a:solidFill>
                <a:schemeClr val="tx1"/>
              </a:solidFill>
              <a:effectLst/>
              <a:uLnTx/>
              <a:uFillTx/>
              <a:latin typeface="Arial"/>
              <a:cs typeface="Arial"/>
              <a:sym typeface="Arial"/>
            </a:endParaRPr>
          </a:p>
          <a:p>
            <a:pPr marL="285750" indent="-171450">
              <a:buSzPts val="1800"/>
              <a:buFont typeface="Arial" panose="020B0604020202020204" pitchFamily="34" charset="0"/>
              <a:buChar char="•"/>
              <a:defRPr/>
            </a:pPr>
            <a:r>
              <a:rPr lang="en" sz="1200" dirty="0">
                <a:solidFill>
                  <a:schemeClr val="tx1"/>
                </a:solidFill>
              </a:rPr>
              <a:t>At secondary level,almost same trends were observed among both genders boys showed a marginally higher drop-out rate .(Fig. 9)</a:t>
            </a:r>
            <a:endParaRPr kumimoji="0" lang="en" sz="12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IMPACT OF PROPOSED SOLUTION</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Education is a key driver of sustainable development, contributing to </a:t>
            </a:r>
            <a:r>
              <a:rPr kumimoji="0" lang="en-US" sz="1200" b="1" i="0" u="none" strike="noStrike" kern="0" cap="none" spc="0" normalizeH="0" baseline="0" noProof="0" dirty="0">
                <a:ln>
                  <a:noFill/>
                </a:ln>
                <a:solidFill>
                  <a:srgbClr val="000000"/>
                </a:solidFill>
                <a:effectLst/>
                <a:uLnTx/>
                <a:uFillTx/>
                <a:latin typeface="Arial"/>
                <a:cs typeface="Arial"/>
                <a:sym typeface="Arial"/>
              </a:rPr>
              <a:t>economic stability</a:t>
            </a:r>
            <a:r>
              <a:rPr kumimoji="0" lang="en-US" sz="1200" b="0" i="0" u="none" strike="noStrike" kern="0" cap="none" spc="0" normalizeH="0" baseline="0" noProof="0" dirty="0">
                <a:ln>
                  <a:noFill/>
                </a:ln>
                <a:solidFill>
                  <a:srgbClr val="000000"/>
                </a:solidFill>
                <a:effectLst/>
                <a:uLnTx/>
                <a:uFillTx/>
                <a:latin typeface="Arial"/>
                <a:cs typeface="Arial"/>
                <a:sym typeface="Arial"/>
              </a:rPr>
              <a:t>, environmental awareness, and social equity.</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Higher education levels are associated with lower </a:t>
            </a:r>
            <a:r>
              <a:rPr kumimoji="0" lang="en-US" sz="1200" b="1" i="0" u="none" strike="noStrike" kern="0" cap="none" spc="0" normalizeH="0" baseline="0" noProof="0" dirty="0">
                <a:ln>
                  <a:noFill/>
                </a:ln>
                <a:solidFill>
                  <a:srgbClr val="000000"/>
                </a:solidFill>
                <a:effectLst/>
                <a:uLnTx/>
                <a:uFillTx/>
                <a:latin typeface="Arial"/>
                <a:cs typeface="Arial"/>
                <a:sym typeface="Arial"/>
              </a:rPr>
              <a:t>crime rates</a:t>
            </a:r>
            <a:r>
              <a:rPr kumimoji="0" lang="en-US" sz="1200" b="0" i="0" u="none" strike="noStrike" kern="0" cap="none" spc="0" normalizeH="0" baseline="0" noProof="0" dirty="0">
                <a:ln>
                  <a:noFill/>
                </a:ln>
                <a:solidFill>
                  <a:srgbClr val="000000"/>
                </a:solidFill>
                <a:effectLst/>
                <a:uLnTx/>
                <a:uFillTx/>
                <a:latin typeface="Arial"/>
                <a:cs typeface="Arial"/>
                <a:sym typeface="Arial"/>
              </a:rPr>
              <a:t>, leading to safer communities.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Education can serve as a pathway for individuals from disadvantaged backgrounds to improve their </a:t>
            </a:r>
            <a:r>
              <a:rPr kumimoji="0" lang="en-US" sz="1200" b="1" i="0" u="none" strike="noStrike" kern="0" cap="none" spc="0" normalizeH="0" baseline="0" noProof="0" dirty="0">
                <a:ln>
                  <a:noFill/>
                </a:ln>
                <a:solidFill>
                  <a:srgbClr val="000000"/>
                </a:solidFill>
                <a:effectLst/>
                <a:uLnTx/>
                <a:uFillTx/>
                <a:latin typeface="Arial"/>
                <a:cs typeface="Arial"/>
                <a:sym typeface="Arial"/>
              </a:rPr>
              <a:t>socio-economic</a:t>
            </a:r>
            <a:r>
              <a:rPr kumimoji="0" lang="en-US" sz="1200" b="0" i="0" u="none" strike="noStrike" kern="0" cap="none" spc="0" normalizeH="0" baseline="0" noProof="0" dirty="0">
                <a:ln>
                  <a:noFill/>
                </a:ln>
                <a:solidFill>
                  <a:srgbClr val="000000"/>
                </a:solidFill>
                <a:effectLst/>
                <a:uLnTx/>
                <a:uFillTx/>
                <a:latin typeface="Arial"/>
                <a:cs typeface="Arial"/>
                <a:sym typeface="Arial"/>
              </a:rPr>
              <a:t> status.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Graduates tend to earn more, contributing to higher </a:t>
            </a:r>
            <a:r>
              <a:rPr kumimoji="0" lang="en-US" sz="1200" b="1" i="0" u="none" strike="noStrike" kern="0" cap="none" spc="0" normalizeH="0" baseline="0" noProof="0" dirty="0">
                <a:ln>
                  <a:noFill/>
                </a:ln>
                <a:solidFill>
                  <a:srgbClr val="000000"/>
                </a:solidFill>
                <a:effectLst/>
                <a:uLnTx/>
                <a:uFillTx/>
                <a:latin typeface="Arial"/>
                <a:cs typeface="Arial"/>
                <a:sym typeface="Arial"/>
              </a:rPr>
              <a:t>tax revenues </a:t>
            </a:r>
            <a:r>
              <a:rPr kumimoji="0" lang="en-US" sz="1200" b="0" i="0" u="none" strike="noStrike" kern="0" cap="none" spc="0" normalizeH="0" baseline="0" noProof="0" dirty="0">
                <a:ln>
                  <a:noFill/>
                </a:ln>
                <a:solidFill>
                  <a:srgbClr val="000000"/>
                </a:solidFill>
                <a:effectLst/>
                <a:uLnTx/>
                <a:uFillTx/>
                <a:latin typeface="Arial"/>
                <a:cs typeface="Arial"/>
                <a:sym typeface="Arial"/>
              </a:rPr>
              <a:t>for governments.</a:t>
            </a:r>
            <a:endParaRPr kumimoji="0" lang="en-IN" sz="12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endParaRPr>
          </a:p>
        </p:txBody>
      </p:sp>
      <p:sp>
        <p:nvSpPr>
          <p:cNvPr id="128" name="Google Shape;128;p23"/>
          <p:cNvSpPr/>
          <p:nvPr/>
        </p:nvSpPr>
        <p:spPr>
          <a:xfrm rot="10800000" flipH="1">
            <a:off x="0" y="49745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alpha val="20000"/>
          </a:schemeClr>
        </a:solidFill>
        <a:effectLst/>
      </p:bgPr>
    </p:bg>
    <p:spTree>
      <p:nvGrpSpPr>
        <p:cNvPr id="1" name="Shape 63"/>
        <p:cNvGrpSpPr/>
        <p:nvPr/>
      </p:nvGrpSpPr>
      <p:grpSpPr>
        <a:xfrm>
          <a:off x="0" y="0"/>
          <a:ext cx="0" cy="0"/>
          <a:chOff x="0" y="0"/>
          <a:chExt cx="0" cy="0"/>
        </a:xfrm>
      </p:grpSpPr>
      <p:sp>
        <p:nvSpPr>
          <p:cNvPr id="64" name="Google Shape;64;p14"/>
          <p:cNvSpPr txBox="1"/>
          <p:nvPr/>
        </p:nvSpPr>
        <p:spPr>
          <a:xfrm>
            <a:off x="187800" y="169000"/>
            <a:ext cx="20136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TEAM MEMBERS</a:t>
            </a:r>
          </a:p>
        </p:txBody>
      </p:sp>
      <p:sp>
        <p:nvSpPr>
          <p:cNvPr id="65" name="Google Shape;65;p1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Oval 1">
            <a:extLst>
              <a:ext uri="{FF2B5EF4-FFF2-40B4-BE49-F238E27FC236}">
                <a16:creationId xmlns:a16="http://schemas.microsoft.com/office/drawing/2014/main" id="{7486D8BC-3655-C12E-4ECB-998EA1A7CCB8}"/>
              </a:ext>
            </a:extLst>
          </p:cNvPr>
          <p:cNvSpPr/>
          <p:nvPr/>
        </p:nvSpPr>
        <p:spPr>
          <a:xfrm>
            <a:off x="509239" y="996758"/>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3" name="Oval 2">
            <a:extLst>
              <a:ext uri="{FF2B5EF4-FFF2-40B4-BE49-F238E27FC236}">
                <a16:creationId xmlns:a16="http://schemas.microsoft.com/office/drawing/2014/main" id="{1A09E98A-9289-E9EF-28A2-F3DE14CABF15}"/>
              </a:ext>
            </a:extLst>
          </p:cNvPr>
          <p:cNvSpPr/>
          <p:nvPr/>
        </p:nvSpPr>
        <p:spPr>
          <a:xfrm>
            <a:off x="2732049" y="942046"/>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4" name="Oval 3">
            <a:extLst>
              <a:ext uri="{FF2B5EF4-FFF2-40B4-BE49-F238E27FC236}">
                <a16:creationId xmlns:a16="http://schemas.microsoft.com/office/drawing/2014/main" id="{42D35539-1DCD-3388-A1C8-C9850A2EF91A}"/>
              </a:ext>
            </a:extLst>
          </p:cNvPr>
          <p:cNvSpPr/>
          <p:nvPr/>
        </p:nvSpPr>
        <p:spPr>
          <a:xfrm>
            <a:off x="4954859" y="862361"/>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5" name="Oval 4">
            <a:extLst>
              <a:ext uri="{FF2B5EF4-FFF2-40B4-BE49-F238E27FC236}">
                <a16:creationId xmlns:a16="http://schemas.microsoft.com/office/drawing/2014/main" id="{04E8A99E-DF22-EE3E-28A7-62CF2BE18E9F}"/>
              </a:ext>
            </a:extLst>
          </p:cNvPr>
          <p:cNvSpPr/>
          <p:nvPr/>
        </p:nvSpPr>
        <p:spPr>
          <a:xfrm>
            <a:off x="7188820" y="862361"/>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Rectangle 6">
            <a:extLst>
              <a:ext uri="{FF2B5EF4-FFF2-40B4-BE49-F238E27FC236}">
                <a16:creationId xmlns:a16="http://schemas.microsoft.com/office/drawing/2014/main" id="{9B05491C-BFEE-26A4-CC63-D3ABEC06F3B4}"/>
              </a:ext>
            </a:extLst>
          </p:cNvPr>
          <p:cNvSpPr/>
          <p:nvPr/>
        </p:nvSpPr>
        <p:spPr>
          <a:xfrm>
            <a:off x="509239" y="3144644"/>
            <a:ext cx="1761893" cy="1002098"/>
          </a:xfrm>
          <a:prstGeom prst="rect">
            <a:avLst/>
          </a:prstGeom>
          <a:solidFill>
            <a:schemeClr val="accent4">
              <a:lumMod val="60000"/>
              <a:lumOff val="40000"/>
              <a:alpha val="4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4285F4">
                    <a:lumMod val="50000"/>
                  </a:srgbClr>
                </a:solidFill>
                <a:effectLst/>
                <a:uLnTx/>
                <a:uFillTx/>
                <a:latin typeface="Arial"/>
                <a:ea typeface="+mn-ea"/>
                <a:cs typeface="+mn-cs"/>
                <a:sym typeface="Arial"/>
              </a:rPr>
              <a:t>SPANDAN CHOUDHURY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4285F4">
                    <a:lumMod val="50000"/>
                  </a:srgbClr>
                </a:solidFill>
                <a:effectLst/>
                <a:uLnTx/>
                <a:uFillTx/>
                <a:latin typeface="Arial"/>
                <a:ea typeface="+mn-ea"/>
                <a:cs typeface="+mn-cs"/>
                <a:sym typeface="Arial"/>
              </a:rPr>
              <a:t>(LEADER)</a:t>
            </a:r>
          </a:p>
        </p:txBody>
      </p:sp>
      <p:sp>
        <p:nvSpPr>
          <p:cNvPr id="8" name="Rectangle 7">
            <a:extLst>
              <a:ext uri="{FF2B5EF4-FFF2-40B4-BE49-F238E27FC236}">
                <a16:creationId xmlns:a16="http://schemas.microsoft.com/office/drawing/2014/main" id="{F74FF7EA-D478-4AF9-0050-BA3287E78AE9}"/>
              </a:ext>
            </a:extLst>
          </p:cNvPr>
          <p:cNvSpPr/>
          <p:nvPr/>
        </p:nvSpPr>
        <p:spPr>
          <a:xfrm>
            <a:off x="2732048" y="3199356"/>
            <a:ext cx="1761893" cy="1002098"/>
          </a:xfrm>
          <a:prstGeom prst="rect">
            <a:avLst/>
          </a:prstGeom>
          <a:solidFill>
            <a:schemeClr val="tx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EEEEEE"/>
                </a:solidFill>
                <a:effectLst/>
                <a:uLnTx/>
                <a:uFillTx/>
                <a:latin typeface="Arial"/>
                <a:ea typeface="+mn-ea"/>
                <a:cs typeface="+mn-cs"/>
                <a:sym typeface="Arial"/>
              </a:rPr>
              <a:t>PRATYUSH MISHRA</a:t>
            </a:r>
          </a:p>
        </p:txBody>
      </p:sp>
      <p:sp>
        <p:nvSpPr>
          <p:cNvPr id="9" name="Rectangle 8">
            <a:extLst>
              <a:ext uri="{FF2B5EF4-FFF2-40B4-BE49-F238E27FC236}">
                <a16:creationId xmlns:a16="http://schemas.microsoft.com/office/drawing/2014/main" id="{22EB4923-6B17-C2A1-367A-5F0EF6EBE42A}"/>
              </a:ext>
            </a:extLst>
          </p:cNvPr>
          <p:cNvSpPr/>
          <p:nvPr/>
        </p:nvSpPr>
        <p:spPr>
          <a:xfrm>
            <a:off x="4954858" y="3144644"/>
            <a:ext cx="1761893" cy="1002098"/>
          </a:xfrm>
          <a:prstGeom prst="rect">
            <a:avLst/>
          </a:prstGeom>
          <a:solidFill>
            <a:srgbClr val="7030A0">
              <a:alpha val="6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lumMod val="95000"/>
                    <a:lumOff val="5000"/>
                  </a:srgbClr>
                </a:solidFill>
                <a:effectLst/>
                <a:uLnTx/>
                <a:uFillTx/>
                <a:latin typeface="Arial"/>
                <a:ea typeface="+mn-ea"/>
                <a:cs typeface="+mn-cs"/>
                <a:sym typeface="Arial"/>
              </a:rPr>
              <a:t>DURGA MADHAB DAS</a:t>
            </a:r>
          </a:p>
        </p:txBody>
      </p:sp>
      <p:sp>
        <p:nvSpPr>
          <p:cNvPr id="10" name="Rectangle 9">
            <a:extLst>
              <a:ext uri="{FF2B5EF4-FFF2-40B4-BE49-F238E27FC236}">
                <a16:creationId xmlns:a16="http://schemas.microsoft.com/office/drawing/2014/main" id="{4B667FAB-0A89-9DF2-D947-918D6E9643C5}"/>
              </a:ext>
            </a:extLst>
          </p:cNvPr>
          <p:cNvSpPr/>
          <p:nvPr/>
        </p:nvSpPr>
        <p:spPr>
          <a:xfrm>
            <a:off x="7188820" y="3153885"/>
            <a:ext cx="1761893" cy="1002098"/>
          </a:xfrm>
          <a:prstGeom prst="rect">
            <a:avLst/>
          </a:prstGeom>
          <a:solidFill>
            <a:srgbClr val="FFFF00">
              <a:alpha val="4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lumMod val="95000"/>
                    <a:lumOff val="5000"/>
                  </a:srgbClr>
                </a:solidFill>
                <a:effectLst/>
                <a:uLnTx/>
                <a:uFillTx/>
                <a:latin typeface="Arial"/>
                <a:ea typeface="+mn-ea"/>
                <a:cs typeface="+mn-cs"/>
                <a:sym typeface="Arial"/>
              </a:rPr>
              <a:t>SATYAJIT MISHRA</a:t>
            </a:r>
          </a:p>
        </p:txBody>
      </p:sp>
      <p:pic>
        <p:nvPicPr>
          <p:cNvPr id="14" name="Picture 13">
            <a:extLst>
              <a:ext uri="{FF2B5EF4-FFF2-40B4-BE49-F238E27FC236}">
                <a16:creationId xmlns:a16="http://schemas.microsoft.com/office/drawing/2014/main" id="{E8FB038C-AEE1-47AE-68F9-6393AF362F39}"/>
              </a:ext>
            </a:extLst>
          </p:cNvPr>
          <p:cNvPicPr>
            <a:picLocks noChangeAspect="1"/>
          </p:cNvPicPr>
          <p:nvPr/>
        </p:nvPicPr>
        <p:blipFill rotWithShape="1">
          <a:blip r:embed="rId3"/>
          <a:srcRect l="5547" t="10551" r="29701" b="46956"/>
          <a:stretch/>
        </p:blipFill>
        <p:spPr>
          <a:xfrm>
            <a:off x="509239" y="996758"/>
            <a:ext cx="1765612" cy="1962616"/>
          </a:xfrm>
          <a:prstGeom prst="ellipse">
            <a:avLst/>
          </a:prstGeom>
        </p:spPr>
      </p:pic>
      <p:pic>
        <p:nvPicPr>
          <p:cNvPr id="17" name="Picture 16">
            <a:extLst>
              <a:ext uri="{FF2B5EF4-FFF2-40B4-BE49-F238E27FC236}">
                <a16:creationId xmlns:a16="http://schemas.microsoft.com/office/drawing/2014/main" id="{1CD2ABE5-962D-4B2E-396E-B7DDC0B119F4}"/>
              </a:ext>
            </a:extLst>
          </p:cNvPr>
          <p:cNvPicPr>
            <a:picLocks noChangeAspect="1"/>
          </p:cNvPicPr>
          <p:nvPr/>
        </p:nvPicPr>
        <p:blipFill>
          <a:blip r:embed="rId4"/>
          <a:stretch>
            <a:fillRect/>
          </a:stretch>
        </p:blipFill>
        <p:spPr>
          <a:xfrm>
            <a:off x="2720898" y="942046"/>
            <a:ext cx="1761894" cy="1962615"/>
          </a:xfrm>
          <a:prstGeom prst="ellipse">
            <a:avLst/>
          </a:prstGeom>
        </p:spPr>
      </p:pic>
      <p:pic>
        <p:nvPicPr>
          <p:cNvPr id="21" name="Picture 20">
            <a:extLst>
              <a:ext uri="{FF2B5EF4-FFF2-40B4-BE49-F238E27FC236}">
                <a16:creationId xmlns:a16="http://schemas.microsoft.com/office/drawing/2014/main" id="{16A97E86-613D-5ACD-622A-906D46785880}"/>
              </a:ext>
            </a:extLst>
          </p:cNvPr>
          <p:cNvPicPr>
            <a:picLocks noChangeAspect="1"/>
          </p:cNvPicPr>
          <p:nvPr/>
        </p:nvPicPr>
        <p:blipFill rotWithShape="1">
          <a:blip r:embed="rId5"/>
          <a:srcRect l="22442" t="13650" r="23791" b="32357"/>
          <a:stretch/>
        </p:blipFill>
        <p:spPr>
          <a:xfrm>
            <a:off x="7162800" y="862360"/>
            <a:ext cx="1787913" cy="1962615"/>
          </a:xfrm>
          <a:prstGeom prst="ellipse">
            <a:avLst/>
          </a:prstGeom>
        </p:spPr>
      </p:pic>
      <p:pic>
        <p:nvPicPr>
          <p:cNvPr id="11" name="Picture 10">
            <a:extLst>
              <a:ext uri="{FF2B5EF4-FFF2-40B4-BE49-F238E27FC236}">
                <a16:creationId xmlns:a16="http://schemas.microsoft.com/office/drawing/2014/main" id="{2D19AAFA-6DF1-7FD1-8D82-C33A7907E1D4}"/>
              </a:ext>
            </a:extLst>
          </p:cNvPr>
          <p:cNvPicPr>
            <a:picLocks noChangeAspect="1"/>
          </p:cNvPicPr>
          <p:nvPr/>
        </p:nvPicPr>
        <p:blipFill>
          <a:blip r:embed="rId6"/>
          <a:stretch>
            <a:fillRect/>
          </a:stretch>
        </p:blipFill>
        <p:spPr>
          <a:xfrm>
            <a:off x="4954858" y="862360"/>
            <a:ext cx="1787913" cy="1962615"/>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208675" y="16900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CONCLUSION</a:t>
            </a:r>
          </a:p>
        </p:txBody>
      </p:sp>
      <p:sp>
        <p:nvSpPr>
          <p:cNvPr id="127" name="Google Shape;127;p23"/>
          <p:cNvSpPr txBox="1"/>
          <p:nvPr/>
        </p:nvSpPr>
        <p:spPr>
          <a:xfrm>
            <a:off x="277091" y="642700"/>
            <a:ext cx="8866909" cy="1554590"/>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FUTURE WORK</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plans and resources to ensure educational continuity during crises such as pandemics, natural disasters, or economic downturns.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Utilize educational technology (EdTech) to provide personalized learning experiences and support remote learning where necessary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Expand access to mental health services in schools to support students facing emotional and psychological challenges.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policies that are flexible and can be adapted based on the changing educational landscape and emerging challenges.</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28" name="Google Shape;128;p23"/>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85F2FE2D-7445-79B6-A4F3-F6074278BECB}"/>
              </a:ext>
            </a:extLst>
          </p:cNvPr>
          <p:cNvPicPr>
            <a:picLocks noChangeAspect="1"/>
          </p:cNvPicPr>
          <p:nvPr/>
        </p:nvPicPr>
        <p:blipFill>
          <a:blip r:embed="rId3"/>
          <a:stretch>
            <a:fillRect/>
          </a:stretch>
        </p:blipFill>
        <p:spPr>
          <a:xfrm>
            <a:off x="294304" y="3261816"/>
            <a:ext cx="1554968" cy="1265696"/>
          </a:xfrm>
          <a:prstGeom prst="rect">
            <a:avLst/>
          </a:prstGeom>
        </p:spPr>
      </p:pic>
      <p:pic>
        <p:nvPicPr>
          <p:cNvPr id="5" name="Picture 4">
            <a:extLst>
              <a:ext uri="{FF2B5EF4-FFF2-40B4-BE49-F238E27FC236}">
                <a16:creationId xmlns:a16="http://schemas.microsoft.com/office/drawing/2014/main" id="{32A28A93-E67D-6A65-912A-E7045DE7BB56}"/>
              </a:ext>
            </a:extLst>
          </p:cNvPr>
          <p:cNvPicPr>
            <a:picLocks noChangeAspect="1"/>
          </p:cNvPicPr>
          <p:nvPr/>
        </p:nvPicPr>
        <p:blipFill>
          <a:blip r:embed="rId4"/>
          <a:stretch>
            <a:fillRect/>
          </a:stretch>
        </p:blipFill>
        <p:spPr>
          <a:xfrm>
            <a:off x="366992" y="2268465"/>
            <a:ext cx="1482280" cy="1047941"/>
          </a:xfrm>
          <a:prstGeom prst="rect">
            <a:avLst/>
          </a:prstGeom>
        </p:spPr>
      </p:pic>
      <p:pic>
        <p:nvPicPr>
          <p:cNvPr id="7" name="Picture 6">
            <a:extLst>
              <a:ext uri="{FF2B5EF4-FFF2-40B4-BE49-F238E27FC236}">
                <a16:creationId xmlns:a16="http://schemas.microsoft.com/office/drawing/2014/main" id="{3DBC0124-165C-6A62-38B8-6164F02F82BE}"/>
              </a:ext>
            </a:extLst>
          </p:cNvPr>
          <p:cNvPicPr>
            <a:picLocks noChangeAspect="1"/>
          </p:cNvPicPr>
          <p:nvPr/>
        </p:nvPicPr>
        <p:blipFill>
          <a:blip r:embed="rId5"/>
          <a:stretch>
            <a:fillRect/>
          </a:stretch>
        </p:blipFill>
        <p:spPr>
          <a:xfrm>
            <a:off x="1933297" y="2330991"/>
            <a:ext cx="3956347" cy="2225445"/>
          </a:xfrm>
          <a:prstGeom prst="rect">
            <a:avLst/>
          </a:prstGeom>
        </p:spPr>
      </p:pic>
      <p:pic>
        <p:nvPicPr>
          <p:cNvPr id="9" name="Picture 8">
            <a:extLst>
              <a:ext uri="{FF2B5EF4-FFF2-40B4-BE49-F238E27FC236}">
                <a16:creationId xmlns:a16="http://schemas.microsoft.com/office/drawing/2014/main" id="{631045AB-96AA-076F-F1BC-EA707BCC1667}"/>
              </a:ext>
            </a:extLst>
          </p:cNvPr>
          <p:cNvPicPr>
            <a:picLocks noChangeAspect="1"/>
          </p:cNvPicPr>
          <p:nvPr/>
        </p:nvPicPr>
        <p:blipFill>
          <a:blip r:embed="rId6"/>
          <a:stretch>
            <a:fillRect/>
          </a:stretch>
        </p:blipFill>
        <p:spPr>
          <a:xfrm>
            <a:off x="6253344" y="2330991"/>
            <a:ext cx="2596352" cy="2196520"/>
          </a:xfrm>
          <a:prstGeom prst="rect">
            <a:avLst/>
          </a:prstGeom>
        </p:spPr>
      </p:pic>
    </p:spTree>
    <p:extLst>
      <p:ext uri="{BB962C8B-B14F-4D97-AF65-F5344CB8AC3E}">
        <p14:creationId xmlns:p14="http://schemas.microsoft.com/office/powerpoint/2010/main" val="404658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4"/>
          <p:cNvSpPr txBox="1"/>
          <p:nvPr/>
        </p:nvSpPr>
        <p:spPr>
          <a:xfrm>
            <a:off x="153534" y="169025"/>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REFERENCES</a:t>
            </a:r>
          </a:p>
        </p:txBody>
      </p:sp>
      <p:sp>
        <p:nvSpPr>
          <p:cNvPr id="134" name="Google Shape;134;p24"/>
          <p:cNvSpPr txBox="1"/>
          <p:nvPr/>
        </p:nvSpPr>
        <p:spPr>
          <a:xfrm>
            <a:off x="135648" y="642725"/>
            <a:ext cx="8584605" cy="4144020"/>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DATA SOURCES</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Education For All in India</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a:t>
            </a:r>
            <a:r>
              <a:rPr kumimoji="0" lang="en-IN" sz="1100" b="1" i="0" u="none" strike="noStrike" kern="1800" cap="none" spc="75" normalizeH="0" baseline="0" noProof="0" dirty="0">
                <a:ln>
                  <a:noFill/>
                </a:ln>
                <a:solidFill>
                  <a:srgbClr val="222222"/>
                </a:solidFill>
                <a:effectLst/>
                <a:uLnTx/>
                <a:uFillTx/>
                <a:latin typeface="Arial"/>
                <a:ea typeface="Times New Roman" panose="02020603050405020304" pitchFamily="18" charset="0"/>
                <a:cs typeface="Open Sans" panose="020F0502020204030204" pitchFamily="34" charset="0"/>
                <a:sym typeface="Arial"/>
              </a:rPr>
              <a:t>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Dropout Rates in Schools in India: An Analysis of UDISE+ 2021-22 Data.(https://educationforallinindia.com/dropout-rates-in-schools-in-india)</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Open Government Data (OGD)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Platform India (https://data.gov.in/catalog/dropout-rate)</a:t>
            </a:r>
          </a:p>
          <a:p>
            <a:pPr marL="342900" marR="0" lvl="0" indent="-342900" defTabSz="914400" rtl="0" eaLnBrk="1" fontAlgn="auto" latinLnBrk="0" hangingPunct="1">
              <a:lnSpc>
                <a:spcPct val="100000"/>
              </a:lnSpc>
              <a:spcBef>
                <a:spcPts val="120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err="1">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Statistica</a:t>
            </a: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Average Annual drop-outs in schools in India . (https://www.statista.com/statistics/661218/average-annual-drop-outs-in-schools-india/)</a:t>
            </a:r>
          </a:p>
          <a:p>
            <a:pPr marL="11430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T</a:t>
            </a: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OOLS AND SOFTWARE USED</a:t>
            </a:r>
          </a:p>
          <a:p>
            <a:pPr marL="11430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Ms Excel</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data cleaning, analysis, and visualization using in-built functions and charts.</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Collab</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Google Collab for executing python codes for data interpretation. </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Matplotlib</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creative visualization and development of Interactive charts.</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lang="en-IN" sz="1100" kern="100" dirty="0">
                <a:solidFill>
                  <a:schemeClr val="accent1">
                    <a:lumMod val="75000"/>
                  </a:schemeClr>
                </a:solidFill>
                <a:ea typeface="Calibri" panose="020F0502020204030204" pitchFamily="34" charset="0"/>
                <a:cs typeface="Times New Roman" panose="02020603050405020304" pitchFamily="18" charset="0"/>
              </a:rPr>
              <a:t>Seaborn</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a:t>
            </a:r>
            <a:r>
              <a:rPr lang="en-IN" sz="1100" kern="100" dirty="0">
                <a:ea typeface="Calibri" panose="020F0502020204030204" pitchFamily="34" charset="0"/>
                <a:cs typeface="Times New Roman" panose="02020603050405020304" pitchFamily="18" charset="0"/>
              </a:rPr>
              <a:t>visualization </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Python</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a:t>
            </a:r>
            <a:r>
              <a:rPr lang="en-IN" sz="1100" kern="100" dirty="0">
                <a:ea typeface="Calibri" panose="020F0502020204030204" pitchFamily="34" charset="0"/>
                <a:cs typeface="Times New Roman" panose="02020603050405020304" pitchFamily="18" charset="0"/>
              </a:rPr>
              <a:t>For Data cleaning and manipulation ,synthesizing Regressive Models for prediction.</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114300" marR="0" lvl="0" algn="l" defTabSz="914400" rtl="0" eaLnBrk="1" fontAlgn="auto" latinLnBrk="0" hangingPunct="1">
              <a:lnSpc>
                <a:spcPct val="100000"/>
              </a:lnSpc>
              <a:spcBef>
                <a:spcPts val="0"/>
              </a:spcBef>
              <a:spcAft>
                <a:spcPts val="0"/>
              </a:spcAft>
              <a:buClr>
                <a:srgbClr val="000000"/>
              </a:buClr>
              <a:buSzPts val="1800"/>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114300" marR="0" lvl="0" algn="l" defTabSz="914400" rtl="0" eaLnBrk="1" fontAlgn="auto" latinLnBrk="0" hangingPunct="1">
              <a:lnSpc>
                <a:spcPct val="100000"/>
              </a:lnSpc>
              <a:spcBef>
                <a:spcPts val="0"/>
              </a:spcBef>
              <a:spcAft>
                <a:spcPts val="0"/>
              </a:spcAft>
              <a:buClr>
                <a:srgbClr val="000000"/>
              </a:buClr>
              <a:buSzPts val="1800"/>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135;p2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135649" y="158575"/>
            <a:ext cx="196821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INTRODUCTION</a:t>
            </a:r>
          </a:p>
        </p:txBody>
      </p:sp>
      <p:sp>
        <p:nvSpPr>
          <p:cNvPr id="71" name="Google Shape;71;p15"/>
          <p:cNvSpPr txBox="1"/>
          <p:nvPr/>
        </p:nvSpPr>
        <p:spPr>
          <a:xfrm>
            <a:off x="228586" y="632275"/>
            <a:ext cx="5043055" cy="4133688"/>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200" dirty="0"/>
              <a:t>The dropout rate refers to the </a:t>
            </a:r>
            <a:r>
              <a:rPr lang="en-US" sz="1200" b="1" dirty="0"/>
              <a:t>percentage</a:t>
            </a:r>
            <a:r>
              <a:rPr lang="en-US" sz="1200" dirty="0"/>
              <a:t> of students who leave a specific educational program or institution before completing it.</a:t>
            </a:r>
          </a:p>
          <a:p>
            <a:pPr marL="457200" lvl="0" indent="-342900" algn="l" rtl="0">
              <a:spcBef>
                <a:spcPts val="0"/>
              </a:spcBef>
              <a:spcAft>
                <a:spcPts val="0"/>
              </a:spcAft>
              <a:buClr>
                <a:schemeClr val="dk1"/>
              </a:buClr>
              <a:buSzPts val="1800"/>
              <a:buChar char="●"/>
            </a:pPr>
            <a:endParaRPr lang="en-US" sz="1200" dirty="0"/>
          </a:p>
          <a:p>
            <a:pPr marL="457200" lvl="0" indent="-342900" algn="l" rtl="0">
              <a:spcBef>
                <a:spcPts val="0"/>
              </a:spcBef>
              <a:spcAft>
                <a:spcPts val="0"/>
              </a:spcAft>
              <a:buClr>
                <a:schemeClr val="dk1"/>
              </a:buClr>
              <a:buSzPts val="1800"/>
              <a:buChar char="●"/>
            </a:pPr>
            <a:r>
              <a:rPr lang="en-US" sz="1200" dirty="0"/>
              <a:t> This metric is used to assess the </a:t>
            </a:r>
            <a:r>
              <a:rPr lang="en-US" sz="1200" b="1" dirty="0"/>
              <a:t>effectiveness</a:t>
            </a:r>
            <a:r>
              <a:rPr lang="en-US" sz="1200" dirty="0"/>
              <a:t> of educational systems and programs, as well as to identify potential issues that may be causing students to disengage or leave school prematurely.</a:t>
            </a:r>
            <a:endParaRPr sz="1200" dirty="0">
              <a:solidFill>
                <a:schemeClr val="dk1"/>
              </a:solidFill>
            </a:endParaRPr>
          </a:p>
          <a:p>
            <a:pPr marL="457200" lvl="0" indent="-342900" algn="l" rtl="0">
              <a:spcBef>
                <a:spcPts val="0"/>
              </a:spcBef>
              <a:spcAft>
                <a:spcPts val="0"/>
              </a:spcAft>
              <a:buClr>
                <a:schemeClr val="dk1"/>
              </a:buClr>
              <a:buSzPts val="1800"/>
              <a:buChar char="●"/>
            </a:pPr>
            <a:endParaRPr lang="en" sz="1600" dirty="0">
              <a:solidFill>
                <a:schemeClr val="dk1"/>
              </a:solidFill>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This project aims to analyse </a:t>
            </a:r>
            <a:r>
              <a:rPr lang="en-IN" sz="1200" b="1" dirty="0">
                <a:effectLst/>
                <a:latin typeface="+mn-lt"/>
                <a:ea typeface="Calibri" panose="020F0502020204030204" pitchFamily="34" charset="0"/>
                <a:cs typeface="Times New Roman" panose="02020603050405020304" pitchFamily="18" charset="0"/>
              </a:rPr>
              <a:t>School Dropout Rate </a:t>
            </a:r>
            <a:r>
              <a:rPr lang="en-IN" sz="1200" dirty="0">
                <a:effectLst/>
                <a:latin typeface="+mn-lt"/>
                <a:ea typeface="Calibri" panose="020F0502020204030204" pitchFamily="34" charset="0"/>
                <a:cs typeface="Times New Roman" panose="02020603050405020304" pitchFamily="18" charset="0"/>
              </a:rPr>
              <a:t>data to understand the trends and possible factors leading to the same.</a:t>
            </a:r>
          </a:p>
          <a:p>
            <a:pPr marL="457200" lvl="0" indent="-342900" algn="l" rtl="0">
              <a:spcBef>
                <a:spcPts val="0"/>
              </a:spcBef>
              <a:spcAft>
                <a:spcPts val="0"/>
              </a:spcAft>
              <a:buClr>
                <a:schemeClr val="dk1"/>
              </a:buClr>
              <a:buSzPts val="1800"/>
              <a:buChar char="●"/>
            </a:pPr>
            <a:endParaRPr lang="en-IN" sz="1200" dirty="0">
              <a:latin typeface="+mn-lt"/>
              <a:ea typeface="Calibri" panose="020F0502020204030204" pitchFamily="34" charset="0"/>
              <a:cs typeface="Times New Roman" panose="02020603050405020304" pitchFamily="18" charset="0"/>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 By leveraging data analysis tools and methodologies, the project seeks to propose actionable solutions that align with Sustainable Development Goal 4 (SDG 4): </a:t>
            </a:r>
            <a:r>
              <a:rPr lang="en-IN" sz="1200" b="1" dirty="0">
                <a:effectLst/>
                <a:latin typeface="+mn-lt"/>
                <a:ea typeface="Calibri" panose="020F0502020204030204" pitchFamily="34" charset="0"/>
                <a:cs typeface="Times New Roman" panose="02020603050405020304" pitchFamily="18" charset="0"/>
              </a:rPr>
              <a:t>Quality Education</a:t>
            </a:r>
          </a:p>
          <a:p>
            <a:pPr marL="114300" lvl="0" algn="l" rtl="0">
              <a:spcBef>
                <a:spcPts val="0"/>
              </a:spcBef>
              <a:spcAft>
                <a:spcPts val="0"/>
              </a:spcAft>
              <a:buClr>
                <a:schemeClr val="dk1"/>
              </a:buClr>
              <a:buSzPts val="1800"/>
            </a:pPr>
            <a:endParaRPr lang="en-IN" sz="1200" b="1" dirty="0">
              <a:effectLst/>
              <a:latin typeface="+mn-lt"/>
              <a:ea typeface="Calibri" panose="020F0502020204030204" pitchFamily="34" charset="0"/>
              <a:cs typeface="Times New Roman" panose="02020603050405020304" pitchFamily="18" charset="0"/>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The primary objective of this project is to analyse </a:t>
            </a:r>
            <a:r>
              <a:rPr lang="en-IN" sz="1200" b="1" dirty="0">
                <a:effectLst/>
                <a:latin typeface="+mn-lt"/>
                <a:ea typeface="Calibri" panose="020F0502020204030204" pitchFamily="34" charset="0"/>
                <a:cs typeface="Times New Roman" panose="02020603050405020304" pitchFamily="18" charset="0"/>
              </a:rPr>
              <a:t>school dropout </a:t>
            </a:r>
            <a:r>
              <a:rPr lang="en-IN" sz="1200" dirty="0">
                <a:effectLst/>
                <a:latin typeface="+mn-lt"/>
                <a:ea typeface="Calibri" panose="020F0502020204030204" pitchFamily="34" charset="0"/>
                <a:cs typeface="Times New Roman" panose="02020603050405020304" pitchFamily="18" charset="0"/>
              </a:rPr>
              <a:t>data to identify the major sources and trends of </a:t>
            </a:r>
            <a:r>
              <a:rPr lang="en-IN" sz="1200" b="1" dirty="0">
                <a:effectLst/>
                <a:latin typeface="+mn-lt"/>
                <a:ea typeface="Calibri" panose="020F0502020204030204" pitchFamily="34" charset="0"/>
                <a:cs typeface="Times New Roman" panose="02020603050405020304" pitchFamily="18" charset="0"/>
              </a:rPr>
              <a:t>educational exclusion </a:t>
            </a:r>
            <a:r>
              <a:rPr lang="en-IN" sz="1200" dirty="0">
                <a:effectLst/>
                <a:latin typeface="+mn-lt"/>
                <a:ea typeface="Calibri" panose="020F0502020204030204" pitchFamily="34" charset="0"/>
                <a:cs typeface="Times New Roman" panose="02020603050405020304" pitchFamily="18" charset="0"/>
              </a:rPr>
              <a:t>and to propose data-driven solutions that can help reduce the higher drop-out rates</a:t>
            </a:r>
            <a:endParaRPr sz="1200" b="1" dirty="0">
              <a:solidFill>
                <a:schemeClr val="dk1"/>
              </a:solidFill>
              <a:latin typeface="+mn-lt"/>
            </a:endParaRP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8" name="Picture 4" descr="Providing Life Skills Training and Mentoring To Reduce School Dropout Among  Girls in India | The Abdul Latif Jameel Poverty Action Lab">
            <a:extLst>
              <a:ext uri="{FF2B5EF4-FFF2-40B4-BE49-F238E27FC236}">
                <a16:creationId xmlns:a16="http://schemas.microsoft.com/office/drawing/2014/main" id="{2A899F7A-6863-C8F3-7F57-E9CF099AC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926" y="228601"/>
            <a:ext cx="3710122" cy="2126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udent Dropout Royalty-Free Images ...">
            <a:extLst>
              <a:ext uri="{FF2B5EF4-FFF2-40B4-BE49-F238E27FC236}">
                <a16:creationId xmlns:a16="http://schemas.microsoft.com/office/drawing/2014/main" id="{6F1FFBFB-CFEB-2C5C-E67D-00D7E7681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055" y="2566010"/>
            <a:ext cx="3491359" cy="212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135649" y="158575"/>
            <a:ext cx="1945911"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INTRODUCTION</a:t>
            </a:r>
          </a:p>
        </p:txBody>
      </p:sp>
      <p:sp>
        <p:nvSpPr>
          <p:cNvPr id="71" name="Google Shape;71;p15"/>
          <p:cNvSpPr txBox="1"/>
          <p:nvPr/>
        </p:nvSpPr>
        <p:spPr>
          <a:xfrm>
            <a:off x="332509" y="831272"/>
            <a:ext cx="5153891" cy="3699163"/>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dirty="0">
                <a:solidFill>
                  <a:schemeClr val="dk1"/>
                </a:solidFill>
              </a:rPr>
              <a:t>OBJECTIVE</a:t>
            </a:r>
          </a:p>
          <a:p>
            <a:pPr marL="400050" lvl="0" indent="-285750" algn="l" rtl="0">
              <a:spcBef>
                <a:spcPts val="0"/>
              </a:spcBef>
              <a:spcAft>
                <a:spcPts val="0"/>
              </a:spcAft>
              <a:buClr>
                <a:schemeClr val="dk1"/>
              </a:buClr>
              <a:buSzPts val="1800"/>
              <a:buFont typeface="Arial" panose="020B0604020202020204" pitchFamily="34" charset="0"/>
              <a:buChar char="•"/>
            </a:pPr>
            <a:endParaRPr lang="en-IN" dirty="0">
              <a:solidFill>
                <a:schemeClr val="dk1"/>
              </a:solidFill>
            </a:endParaRP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collect and analyse school dropout data from reliable sources.</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identify the primary reasons of </a:t>
            </a:r>
            <a:r>
              <a:rPr lang="en-IN" kern="100" dirty="0">
                <a:solidFill>
                  <a:schemeClr val="accent1"/>
                </a:solidFill>
                <a:effectLst/>
                <a:latin typeface="+mn-lt"/>
                <a:ea typeface="Calibri" panose="020F0502020204030204" pitchFamily="34" charset="0"/>
                <a:cs typeface="Times New Roman" panose="02020603050405020304" pitchFamily="18" charset="0"/>
              </a:rPr>
              <a:t>academic negligence </a:t>
            </a:r>
            <a:r>
              <a:rPr lang="en-IN" kern="100" dirty="0">
                <a:effectLst/>
                <a:latin typeface="+mn-lt"/>
                <a:ea typeface="Calibri" panose="020F0502020204030204" pitchFamily="34" charset="0"/>
                <a:cs typeface="Times New Roman" panose="02020603050405020304" pitchFamily="18" charset="0"/>
              </a:rPr>
              <a:t>in women and specific in each states.</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understand the temporal and spatial trends of refined data.</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propose </a:t>
            </a:r>
            <a:r>
              <a:rPr lang="en-IN" kern="100" dirty="0">
                <a:solidFill>
                  <a:schemeClr val="accent1"/>
                </a:solidFill>
                <a:effectLst/>
                <a:latin typeface="+mn-lt"/>
                <a:ea typeface="Calibri" panose="020F0502020204030204" pitchFamily="34" charset="0"/>
                <a:cs typeface="Times New Roman" panose="02020603050405020304" pitchFamily="18" charset="0"/>
              </a:rPr>
              <a:t>actionable solutions </a:t>
            </a:r>
            <a:r>
              <a:rPr lang="en-IN" kern="100" dirty="0">
                <a:effectLst/>
                <a:latin typeface="+mn-lt"/>
                <a:ea typeface="Calibri" panose="020F0502020204030204" pitchFamily="34" charset="0"/>
                <a:cs typeface="Times New Roman" panose="02020603050405020304" pitchFamily="18" charset="0"/>
              </a:rPr>
              <a:t>and policy recommendations to mitigate Educational Exclusion.</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assess the potential impact of these solutions on achieving </a:t>
            </a:r>
            <a:r>
              <a:rPr lang="en-IN" kern="100" dirty="0">
                <a:solidFill>
                  <a:schemeClr val="accent1"/>
                </a:solidFill>
                <a:effectLst/>
                <a:latin typeface="+mn-lt"/>
                <a:ea typeface="Calibri" panose="020F0502020204030204" pitchFamily="34" charset="0"/>
                <a:cs typeface="Times New Roman" panose="02020603050405020304" pitchFamily="18" charset="0"/>
              </a:rPr>
              <a:t>SDG 4</a:t>
            </a:r>
            <a:r>
              <a:rPr lang="en-IN" kern="100" dirty="0">
                <a:effectLst/>
                <a:latin typeface="+mn-lt"/>
                <a:ea typeface="Calibri" panose="020F0502020204030204" pitchFamily="34" charset="0"/>
                <a:cs typeface="Times New Roman" panose="02020603050405020304" pitchFamily="18" charset="0"/>
              </a:rPr>
              <a:t>.</a:t>
            </a:r>
          </a:p>
          <a:p>
            <a:pPr marL="400050" lvl="0" indent="-285750" algn="l" rtl="0">
              <a:spcBef>
                <a:spcPts val="0"/>
              </a:spcBef>
              <a:spcAft>
                <a:spcPts val="0"/>
              </a:spcAft>
              <a:buClr>
                <a:schemeClr val="dk1"/>
              </a:buClr>
              <a:buSzPts val="1800"/>
              <a:buFont typeface="Arial" panose="020B0604020202020204" pitchFamily="34" charset="0"/>
              <a:buChar char="•"/>
            </a:pPr>
            <a:endParaRPr lang="en-IN" dirty="0">
              <a:solidFill>
                <a:schemeClr val="dk1"/>
              </a:solidFill>
            </a:endParaRP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50" name="Picture 2" descr="Main Reason For Dropping Out of School (n=214) | Download Scientific Diagram">
            <a:extLst>
              <a:ext uri="{FF2B5EF4-FFF2-40B4-BE49-F238E27FC236}">
                <a16:creationId xmlns:a16="http://schemas.microsoft.com/office/drawing/2014/main" id="{D33299EA-CCF3-EBB4-A64D-3185C93B1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445327"/>
            <a:ext cx="353580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VEILING THE SCHOOL DROPOUT DILEMMA: ANALYZING CAUSES AND FORGING A PATH  TO PREVENTION - SK Children Foundation: NGO in Delhi">
            <a:extLst>
              <a:ext uri="{FF2B5EF4-FFF2-40B4-BE49-F238E27FC236}">
                <a16:creationId xmlns:a16="http://schemas.microsoft.com/office/drawing/2014/main" id="{12410391-265F-B3BA-8C41-B9295C1F4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58575"/>
            <a:ext cx="3535804" cy="21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10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208674" y="169000"/>
            <a:ext cx="3185689"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dirty="0">
                <a:solidFill>
                  <a:srgbClr val="FF0000"/>
                </a:solidFill>
                <a:latin typeface="IBM Plex Sans Medium"/>
                <a:ea typeface="IBM Plex Sans Medium"/>
                <a:cs typeface="IBM Plex Sans Medium"/>
                <a:sym typeface="IBM Plex Sans Medium"/>
              </a:rPr>
              <a:t>PROBLEM IDENTIFICATION</a:t>
            </a:r>
          </a:p>
        </p:txBody>
      </p:sp>
      <p:sp>
        <p:nvSpPr>
          <p:cNvPr id="78" name="Google Shape;78;p16"/>
          <p:cNvSpPr txBox="1"/>
          <p:nvPr/>
        </p:nvSpPr>
        <p:spPr>
          <a:xfrm>
            <a:off x="332509" y="782780"/>
            <a:ext cx="5839691" cy="4114802"/>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200" dirty="0">
                <a:solidFill>
                  <a:schemeClr val="accent1">
                    <a:lumMod val="75000"/>
                  </a:schemeClr>
                </a:solidFill>
              </a:rPr>
              <a:t>PROBLEM STATEMENT</a:t>
            </a: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dk1"/>
                </a:solidFill>
              </a:rPr>
              <a:t>Higher drop out rates at the secondary level in some states of india.Unable to control the drop out population due to unavaibility of data and ineffective policy implementation.The project henceforth aims to reduce drop-out rate by implement specific practical solutions for women ,children of various classes etc. </a:t>
            </a:r>
            <a:endParaRPr lang="en" sz="1100" dirty="0">
              <a:solidFill>
                <a:schemeClr val="dk1"/>
              </a:solidFill>
            </a:endParaRP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accent1">
                    <a:lumMod val="75000"/>
                  </a:schemeClr>
                </a:solidFill>
              </a:rPr>
              <a:t>SIGNIFICANCE OF THE PROBLEM</a:t>
            </a:r>
          </a:p>
          <a:p>
            <a:pPr marL="114300" lvl="0" algn="l" rtl="0">
              <a:spcBef>
                <a:spcPts val="0"/>
              </a:spcBef>
              <a:spcAft>
                <a:spcPts val="0"/>
              </a:spcAft>
              <a:buClr>
                <a:schemeClr val="dk1"/>
              </a:buClr>
              <a:buSzPts val="1800"/>
            </a:pPr>
            <a:endParaRPr lang="en" sz="1100"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C</a:t>
            </a:r>
            <a:r>
              <a:rPr lang="en" sz="1200" dirty="0">
                <a:solidFill>
                  <a:schemeClr val="dk1"/>
                </a:solidFill>
              </a:rPr>
              <a:t>hildren in remote areas unable to avail proper education due to poor infrastructure and lack of basic amenities.</a:t>
            </a: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L</a:t>
            </a:r>
            <a:r>
              <a:rPr lang="en" sz="1200" dirty="0">
                <a:solidFill>
                  <a:schemeClr val="dk1"/>
                </a:solidFill>
              </a:rPr>
              <a:t>imited work potential, increased crime rates,strained socail safety nets all of these are directly linked to dropout population.</a:t>
            </a: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T</a:t>
            </a:r>
            <a:r>
              <a:rPr lang="en" sz="1200" dirty="0">
                <a:solidFill>
                  <a:schemeClr val="dk1"/>
                </a:solidFill>
              </a:rPr>
              <a:t>his data depicts academic negligence amongst women and specific froups in each state.</a:t>
            </a: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accent1">
                    <a:lumMod val="75000"/>
                  </a:schemeClr>
                </a:solidFill>
              </a:rPr>
              <a:t>RELEVANT SDGS</a:t>
            </a:r>
          </a:p>
          <a:p>
            <a:pPr marL="114300" lvl="0" algn="l" rtl="0">
              <a:spcBef>
                <a:spcPts val="0"/>
              </a:spcBef>
              <a:spcAft>
                <a:spcPts val="0"/>
              </a:spcAft>
              <a:buClr>
                <a:schemeClr val="dk1"/>
              </a:buClr>
              <a:buSzPts val="1800"/>
            </a:pPr>
            <a:endParaRPr lang="en" sz="1100" dirty="0">
              <a:solidFill>
                <a:schemeClr val="dk1"/>
              </a:solidFill>
            </a:endParaRPr>
          </a:p>
          <a:p>
            <a:pPr marL="285750" indent="-171450">
              <a:buClr>
                <a:schemeClr val="dk1"/>
              </a:buClr>
              <a:buSzPts val="1800"/>
              <a:buFont typeface="Arial" panose="020B0604020202020204" pitchFamily="34" charset="0"/>
              <a:buChar char="•"/>
            </a:pPr>
            <a:r>
              <a:rPr lang="en-IN" sz="1200" kern="100" dirty="0">
                <a:effectLst/>
                <a:latin typeface="+mn-lt"/>
                <a:ea typeface="Calibri" panose="020F0502020204030204" pitchFamily="34" charset="0"/>
                <a:cs typeface="Times New Roman" panose="02020603050405020304" pitchFamily="18" charset="0"/>
              </a:rPr>
              <a:t> Quality Education. This SDG aims to ensure inclusive and equitable quality education and promote lifelong learning opportunities for all.</a:t>
            </a:r>
          </a:p>
          <a:p>
            <a:pPr marL="285750" lvl="0" indent="-171450" algn="l" rtl="0">
              <a:spcBef>
                <a:spcPts val="0"/>
              </a:spcBef>
              <a:spcAft>
                <a:spcPts val="0"/>
              </a:spcAft>
              <a:buClr>
                <a:schemeClr val="dk1"/>
              </a:buClr>
              <a:buSzPts val="1800"/>
              <a:buFont typeface="Arial" panose="020B0604020202020204" pitchFamily="34" charset="0"/>
              <a:buChar char="•"/>
            </a:pPr>
            <a:endParaRPr lang="en-IN" sz="1100" dirty="0">
              <a:solidFill>
                <a:schemeClr val="dk1"/>
              </a:solidFill>
            </a:endParaRPr>
          </a:p>
        </p:txBody>
      </p:sp>
      <p:sp>
        <p:nvSpPr>
          <p:cNvPr id="79" name="Google Shape;79;p16"/>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50569D82-6DA2-BDD8-01F3-8D2494C84150}"/>
              </a:ext>
            </a:extLst>
          </p:cNvPr>
          <p:cNvSpPr/>
          <p:nvPr/>
        </p:nvSpPr>
        <p:spPr>
          <a:xfrm>
            <a:off x="8434451" y="485679"/>
            <a:ext cx="231567" cy="1266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pic>
        <p:nvPicPr>
          <p:cNvPr id="1026" name="Picture 2" descr="COVID-19 and Exclusion of Children with Disabilities in Education ...">
            <a:extLst>
              <a:ext uri="{FF2B5EF4-FFF2-40B4-BE49-F238E27FC236}">
                <a16:creationId xmlns:a16="http://schemas.microsoft.com/office/drawing/2014/main" id="{4571A2CB-CFCC-EFA7-11B5-993B93F30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226069"/>
            <a:ext cx="2430130" cy="1974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Quarter-billion Children Getting No Education: UN">
            <a:extLst>
              <a:ext uri="{FF2B5EF4-FFF2-40B4-BE49-F238E27FC236}">
                <a16:creationId xmlns:a16="http://schemas.microsoft.com/office/drawing/2014/main" id="{78CA5D7F-6348-E5CC-68EA-02C568725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799" y="2379163"/>
            <a:ext cx="2430130" cy="2418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93925" y="14815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DATA COLLECTION</a:t>
            </a:r>
          </a:p>
        </p:txBody>
      </p:sp>
      <p:sp>
        <p:nvSpPr>
          <p:cNvPr id="85" name="Google Shape;85;p17"/>
          <p:cNvSpPr txBox="1"/>
          <p:nvPr/>
        </p:nvSpPr>
        <p:spPr>
          <a:xfrm>
            <a:off x="232348" y="621850"/>
            <a:ext cx="6400800" cy="4100052"/>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sz="1200" b="1" dirty="0">
                <a:solidFill>
                  <a:schemeClr val="dk1"/>
                </a:solidFill>
              </a:rPr>
              <a:t>DATA SOURCES</a:t>
            </a:r>
          </a:p>
          <a:p>
            <a:pPr marL="114300" lvl="0" algn="l" rtl="0">
              <a:spcBef>
                <a:spcPts val="0"/>
              </a:spcBef>
              <a:spcAft>
                <a:spcPts val="0"/>
              </a:spcAft>
              <a:buClr>
                <a:schemeClr val="dk1"/>
              </a:buClr>
              <a:buSzPts val="1800"/>
            </a:pPr>
            <a:endParaRPr lang="en-IN" sz="1200" b="1" dirty="0">
              <a:solidFill>
                <a:schemeClr val="dk1"/>
              </a:solidFill>
            </a:endParaRPr>
          </a:p>
          <a:p>
            <a:pPr marL="342900" lvl="0" indent="-342900">
              <a:lnSpc>
                <a:spcPct val="107000"/>
              </a:lnSpc>
              <a:spcAft>
                <a:spcPts val="800"/>
              </a:spcAft>
              <a:buFont typeface="+mj-lt"/>
              <a:buAutoNum type="arabicPeriod"/>
              <a:tabLst>
                <a:tab pos="457200" algn="l"/>
              </a:tabLst>
            </a:pPr>
            <a:r>
              <a:rPr lang="en-IN" sz="1200" kern="100" dirty="0">
                <a:effectLst/>
                <a:latin typeface="+mj-lt"/>
                <a:ea typeface="Calibri" panose="020F0502020204030204" pitchFamily="34" charset="0"/>
                <a:cs typeface="Times New Roman" panose="02020603050405020304" pitchFamily="18" charset="0"/>
              </a:rPr>
              <a:t>Education For All in India:</a:t>
            </a:r>
            <a:r>
              <a:rPr lang="en-IN" sz="1200" b="1" kern="1800" spc="75" dirty="0">
                <a:solidFill>
                  <a:srgbClr val="222222"/>
                </a:solidFill>
                <a:effectLst/>
                <a:latin typeface="+mj-lt"/>
                <a:ea typeface="Times New Roman" panose="02020603050405020304" pitchFamily="18" charset="0"/>
                <a:cs typeface="Open Sans" panose="020B0606030504020204" pitchFamily="34" charset="0"/>
              </a:rPr>
              <a:t> </a:t>
            </a:r>
            <a:r>
              <a:rPr lang="en-IN" sz="1200" kern="100" dirty="0">
                <a:effectLst/>
                <a:latin typeface="+mj-lt"/>
                <a:ea typeface="Calibri" panose="020F0502020204030204" pitchFamily="34" charset="0"/>
                <a:cs typeface="Times New Roman" panose="02020603050405020304" pitchFamily="18" charset="0"/>
              </a:rPr>
              <a:t>Dropout Rates in Schools in India: An Analysis of UDISE+ 2021-22 Data.( </a:t>
            </a:r>
            <a:r>
              <a:rPr lang="en-IN" sz="1200" kern="100" dirty="0">
                <a:solidFill>
                  <a:srgbClr val="00B0F0"/>
                </a:solidFill>
                <a:effectLst/>
                <a:latin typeface="+mj-lt"/>
                <a:ea typeface="Calibri" panose="020F0502020204030204" pitchFamily="34" charset="0"/>
                <a:cs typeface="Times New Roman" panose="02020603050405020304" pitchFamily="18" charset="0"/>
              </a:rPr>
              <a:t>https://educationforallinindia.com/dropout-rates-in-schools-in-india</a:t>
            </a:r>
            <a:r>
              <a:rPr lang="en-IN" sz="1200" kern="100" dirty="0">
                <a:effectLst/>
                <a:latin typeface="+mj-lt"/>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sz="1200" kern="100" dirty="0">
                <a:effectLst/>
                <a:latin typeface="+mj-lt"/>
                <a:ea typeface="Calibri" panose="020F0502020204030204" pitchFamily="34" charset="0"/>
                <a:cs typeface="Times New Roman" panose="02020603050405020304" pitchFamily="18" charset="0"/>
              </a:rPr>
              <a:t>Open Government Data (OGD) Platform India (</a:t>
            </a:r>
            <a:r>
              <a:rPr lang="en-IN" sz="1200" kern="100" dirty="0">
                <a:effectLst/>
                <a:latin typeface="+mj-lt"/>
                <a:ea typeface="Calibri" panose="020F0502020204030204" pitchFamily="34" charset="0"/>
                <a:cs typeface="Times New Roman" panose="02020603050405020304" pitchFamily="18" charset="0"/>
                <a:hlinkClick r:id="rId3"/>
              </a:rPr>
              <a:t>https://data.gov.in/catalog/dropout-rate</a:t>
            </a:r>
            <a:r>
              <a:rPr lang="en-IN" sz="1200" kern="100" dirty="0">
                <a:effectLst/>
                <a:latin typeface="+mj-lt"/>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sz="1200" kern="100" dirty="0" err="1">
                <a:effectLst/>
                <a:latin typeface="+mj-lt"/>
                <a:ea typeface="Calibri" panose="020F0502020204030204" pitchFamily="34" charset="0"/>
                <a:cs typeface="Times New Roman" panose="02020603050405020304" pitchFamily="18" charset="0"/>
              </a:rPr>
              <a:t>Statistica</a:t>
            </a:r>
            <a:r>
              <a:rPr lang="en-IN" sz="1200" kern="100" dirty="0">
                <a:effectLst/>
                <a:latin typeface="+mj-lt"/>
                <a:ea typeface="Calibri" panose="020F0502020204030204" pitchFamily="34" charset="0"/>
                <a:cs typeface="Times New Roman" panose="02020603050405020304" pitchFamily="18" charset="0"/>
              </a:rPr>
              <a:t> : Average Annual drop-outs in schools in India . (</a:t>
            </a:r>
            <a:r>
              <a:rPr lang="en-IN" sz="1200" kern="100" dirty="0">
                <a:solidFill>
                  <a:srgbClr val="00B0F0"/>
                </a:solidFill>
                <a:effectLst/>
                <a:latin typeface="+mj-lt"/>
                <a:ea typeface="Calibri" panose="020F0502020204030204" pitchFamily="34" charset="0"/>
                <a:cs typeface="Times New Roman" panose="02020603050405020304" pitchFamily="18" charset="0"/>
              </a:rPr>
              <a:t>https://www.statista.com/statistics/661218/average-annual-drop-outs-in-schools-india</a:t>
            </a:r>
            <a:r>
              <a:rPr lang="en-IN" sz="1200" kern="100" dirty="0">
                <a:effectLst/>
                <a:latin typeface="+mj-lt"/>
                <a:ea typeface="Calibri" panose="020F0502020204030204" pitchFamily="34" charset="0"/>
                <a:cs typeface="Times New Roman" panose="02020603050405020304" pitchFamily="18" charset="0"/>
              </a:rPr>
              <a:t>)</a:t>
            </a:r>
          </a:p>
          <a:p>
            <a:pPr marL="114300" lvl="0" algn="l" rtl="0">
              <a:spcBef>
                <a:spcPts val="0"/>
              </a:spcBef>
              <a:spcAft>
                <a:spcPts val="0"/>
              </a:spcAft>
              <a:buClr>
                <a:schemeClr val="dk1"/>
              </a:buClr>
              <a:buSzPts val="1800"/>
            </a:pPr>
            <a:r>
              <a:rPr lang="en-IN" sz="1200" b="1" dirty="0">
                <a:solidFill>
                  <a:schemeClr val="dk1"/>
                </a:solidFill>
              </a:rPr>
              <a:t>DATA DESCRIPTION</a:t>
            </a:r>
          </a:p>
          <a:p>
            <a:pPr marL="114300" lvl="0" algn="l" rtl="0">
              <a:spcBef>
                <a:spcPts val="0"/>
              </a:spcBef>
              <a:spcAft>
                <a:spcPts val="0"/>
              </a:spcAft>
              <a:buClr>
                <a:schemeClr val="dk1"/>
              </a:buClr>
              <a:buSzPts val="1800"/>
            </a:pPr>
            <a:endParaRPr lang="en-IN" sz="1200" b="1"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The datasets included in the project focus on Drop-out Rates in various states amongst various Levels of education for both genders.</a:t>
            </a:r>
          </a:p>
          <a:p>
            <a:pPr marL="114300" lvl="0" algn="l" rtl="0">
              <a:spcBef>
                <a:spcPts val="0"/>
              </a:spcBef>
              <a:spcAft>
                <a:spcPts val="0"/>
              </a:spcAft>
              <a:buClr>
                <a:schemeClr val="dk1"/>
              </a:buClr>
              <a:buSzPts val="1800"/>
            </a:pPr>
            <a:endParaRPr lang="en-IN" sz="1200"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Datasets accounting for the Drop-out rates in the recent decade has also been analysed.</a:t>
            </a:r>
          </a:p>
          <a:p>
            <a:pPr marL="114300" lvl="0" algn="l" rtl="0">
              <a:spcBef>
                <a:spcPts val="0"/>
              </a:spcBef>
              <a:spcAft>
                <a:spcPts val="0"/>
              </a:spcAft>
              <a:buClr>
                <a:schemeClr val="dk1"/>
              </a:buClr>
              <a:buSzPts val="1800"/>
            </a:pPr>
            <a:endParaRPr lang="en-IN" sz="1200" b="1" dirty="0">
              <a:solidFill>
                <a:schemeClr val="dk1"/>
              </a:solidFill>
            </a:endParaRPr>
          </a:p>
          <a:p>
            <a:pPr marL="114300" lvl="0" algn="l" rtl="0">
              <a:spcBef>
                <a:spcPts val="0"/>
              </a:spcBef>
              <a:spcAft>
                <a:spcPts val="0"/>
              </a:spcAft>
              <a:buClr>
                <a:schemeClr val="dk1"/>
              </a:buClr>
              <a:buSzPts val="1800"/>
            </a:pPr>
            <a:r>
              <a:rPr lang="en-IN" sz="1200" b="1" dirty="0">
                <a:solidFill>
                  <a:schemeClr val="dk1"/>
                </a:solidFill>
              </a:rPr>
              <a:t>DATA COLLECTION METHODS</a:t>
            </a:r>
          </a:p>
          <a:p>
            <a:pPr marL="114300" lvl="0" algn="l" rtl="0">
              <a:spcBef>
                <a:spcPts val="0"/>
              </a:spcBef>
              <a:spcAft>
                <a:spcPts val="0"/>
              </a:spcAft>
              <a:buClr>
                <a:schemeClr val="dk1"/>
              </a:buClr>
              <a:buSzPts val="1800"/>
            </a:pPr>
            <a:endParaRPr lang="en-IN" sz="1200" b="1"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US" sz="1200" b="0" i="0" dirty="0">
                <a:solidFill>
                  <a:schemeClr val="tx1">
                    <a:lumMod val="95000"/>
                    <a:lumOff val="5000"/>
                  </a:schemeClr>
                </a:solidFill>
                <a:effectLst/>
                <a:latin typeface="Arial" panose="020B0604020202020204" pitchFamily="34" charset="0"/>
              </a:rPr>
              <a:t>surveys, interviews, observations, focus groups, experiments, and secondary data analysis</a:t>
            </a:r>
            <a:endParaRPr lang="en-IN" sz="1050" b="1" dirty="0">
              <a:solidFill>
                <a:srgbClr val="00B0F0"/>
              </a:solidFill>
            </a:endParaRPr>
          </a:p>
          <a:p>
            <a:pPr marL="114300" lvl="0" algn="l" rtl="0">
              <a:spcBef>
                <a:spcPts val="0"/>
              </a:spcBef>
              <a:spcAft>
                <a:spcPts val="0"/>
              </a:spcAft>
              <a:buClr>
                <a:schemeClr val="dk1"/>
              </a:buClr>
              <a:buSzPts val="1800"/>
            </a:pPr>
            <a:endParaRPr lang="en-IN" sz="1200" b="1" dirty="0">
              <a:solidFill>
                <a:schemeClr val="tx1">
                  <a:lumMod val="95000"/>
                  <a:lumOff val="5000"/>
                </a:schemeClr>
              </a:solidFill>
            </a:endParaRPr>
          </a:p>
          <a:p>
            <a:pPr marL="114300" lvl="0" algn="l" rtl="0">
              <a:spcBef>
                <a:spcPts val="0"/>
              </a:spcBef>
              <a:spcAft>
                <a:spcPts val="0"/>
              </a:spcAft>
              <a:buClr>
                <a:schemeClr val="dk1"/>
              </a:buClr>
              <a:buSzPts val="1800"/>
            </a:pPr>
            <a:endParaRPr sz="1800" dirty="0">
              <a:solidFill>
                <a:schemeClr val="dk1"/>
              </a:solidFill>
            </a:endParaRPr>
          </a:p>
        </p:txBody>
      </p:sp>
      <p:sp>
        <p:nvSpPr>
          <p:cNvPr id="86" name="Google Shape;86;p17"/>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3E7B2D2F-B7ED-E5BF-9706-DB78B6350992}"/>
              </a:ext>
            </a:extLst>
          </p:cNvPr>
          <p:cNvPicPr>
            <a:picLocks noChangeAspect="1"/>
          </p:cNvPicPr>
          <p:nvPr/>
        </p:nvPicPr>
        <p:blipFill>
          <a:blip r:embed="rId4"/>
          <a:stretch>
            <a:fillRect/>
          </a:stretch>
        </p:blipFill>
        <p:spPr>
          <a:xfrm>
            <a:off x="6514839" y="2652120"/>
            <a:ext cx="2577122" cy="2138254"/>
          </a:xfrm>
          <a:prstGeom prst="rect">
            <a:avLst/>
          </a:prstGeom>
        </p:spPr>
      </p:pic>
      <p:pic>
        <p:nvPicPr>
          <p:cNvPr id="3" name="Picture 2">
            <a:extLst>
              <a:ext uri="{FF2B5EF4-FFF2-40B4-BE49-F238E27FC236}">
                <a16:creationId xmlns:a16="http://schemas.microsoft.com/office/drawing/2014/main" id="{7112C3CC-0365-46BC-B0D4-DD08936BE945}"/>
              </a:ext>
            </a:extLst>
          </p:cNvPr>
          <p:cNvPicPr>
            <a:picLocks noChangeAspect="1"/>
          </p:cNvPicPr>
          <p:nvPr/>
        </p:nvPicPr>
        <p:blipFill>
          <a:blip r:embed="rId5"/>
          <a:stretch>
            <a:fillRect/>
          </a:stretch>
        </p:blipFill>
        <p:spPr>
          <a:xfrm>
            <a:off x="6514840" y="876939"/>
            <a:ext cx="2577122" cy="15200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156500" y="127275"/>
            <a:ext cx="310709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DATA PREPROCESSING</a:t>
            </a:r>
          </a:p>
        </p:txBody>
      </p:sp>
      <p:sp>
        <p:nvSpPr>
          <p:cNvPr id="92" name="Google Shape;92;p18"/>
          <p:cNvSpPr txBox="1"/>
          <p:nvPr/>
        </p:nvSpPr>
        <p:spPr>
          <a:xfrm>
            <a:off x="230840" y="600975"/>
            <a:ext cx="6173559" cy="4024028"/>
          </a:xfrm>
          <a:prstGeom prst="rect">
            <a:avLst/>
          </a:prstGeom>
          <a:noFill/>
          <a:ln>
            <a:noFill/>
          </a:ln>
        </p:spPr>
        <p:txBody>
          <a:bodyPr spcFirstLastPara="1" wrap="square" lIns="91425" tIns="91425" rIns="91425" bIns="91425" anchor="t" anchorCtr="0">
            <a:noAutofit/>
          </a:bodyPr>
          <a:lstStyle/>
          <a:p>
            <a:pPr algn="l"/>
            <a:r>
              <a:rPr lang="en-US" i="0" dirty="0">
                <a:solidFill>
                  <a:srgbClr val="000000"/>
                </a:solidFill>
                <a:effectLst/>
                <a:highlight>
                  <a:srgbClr val="FFFFFF"/>
                </a:highlight>
                <a:latin typeface="Dmsans"/>
              </a:rPr>
              <a:t>Data was cleaned using </a:t>
            </a:r>
            <a:r>
              <a:rPr lang="en-US" dirty="0">
                <a:solidFill>
                  <a:schemeClr val="accent1">
                    <a:lumMod val="75000"/>
                  </a:schemeClr>
                </a:solidFill>
                <a:highlight>
                  <a:srgbClr val="FFFFFF"/>
                </a:highlight>
                <a:latin typeface="Dmsans"/>
              </a:rPr>
              <a:t>Python</a:t>
            </a:r>
            <a:r>
              <a:rPr lang="en-US" i="0" dirty="0">
                <a:solidFill>
                  <a:srgbClr val="000000"/>
                </a:solidFill>
                <a:effectLst/>
                <a:highlight>
                  <a:srgbClr val="FFFFFF"/>
                </a:highlight>
                <a:latin typeface="Dmsans"/>
              </a:rPr>
              <a:t> to address the following issues</a:t>
            </a:r>
            <a:r>
              <a:rPr lang="en-US" b="1" i="0" dirty="0">
                <a:solidFill>
                  <a:srgbClr val="000000"/>
                </a:solidFill>
                <a:effectLst/>
                <a:highlight>
                  <a:srgbClr val="FFFFFF"/>
                </a:highlight>
                <a:latin typeface="Dmsans"/>
              </a:rPr>
              <a:t> :</a:t>
            </a:r>
          </a:p>
          <a:p>
            <a:pPr algn="l"/>
            <a:endParaRPr lang="en-US" sz="1100" b="1" i="0" dirty="0">
              <a:solidFill>
                <a:srgbClr val="000000"/>
              </a:solidFill>
              <a:effectLst/>
              <a:highlight>
                <a:srgbClr val="FFFFFF"/>
              </a:highlight>
              <a:latin typeface="Dmsans"/>
            </a:endParaRP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Duplicate records</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Inaccurate data</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Missing or incomplete data</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Inconsistent data</a:t>
            </a:r>
          </a:p>
          <a:p>
            <a:pPr algn="l"/>
            <a:endParaRPr lang="en-US" i="0" dirty="0">
              <a:solidFill>
                <a:srgbClr val="000000"/>
              </a:solidFill>
              <a:effectLst/>
              <a:highlight>
                <a:srgbClr val="FFFFFF"/>
              </a:highlight>
              <a:latin typeface="Dmsans"/>
            </a:endParaRPr>
          </a:p>
          <a:p>
            <a:pPr algn="l"/>
            <a:r>
              <a:rPr lang="en-US" dirty="0">
                <a:solidFill>
                  <a:schemeClr val="accent1">
                    <a:lumMod val="75000"/>
                  </a:schemeClr>
                </a:solidFill>
                <a:highlight>
                  <a:srgbClr val="FFFFFF"/>
                </a:highlight>
                <a:latin typeface="Dmsans"/>
              </a:rPr>
              <a:t>Sorting</a:t>
            </a:r>
            <a:r>
              <a:rPr lang="en-US" dirty="0">
                <a:highlight>
                  <a:srgbClr val="FFFFFF"/>
                </a:highlight>
                <a:latin typeface="Dmsans"/>
              </a:rPr>
              <a:t> Techniques were implemented to get the Data in desired order for better analysis.</a:t>
            </a:r>
          </a:p>
          <a:p>
            <a:pPr algn="l"/>
            <a:endParaRPr lang="en-US" dirty="0">
              <a:highlight>
                <a:srgbClr val="FFFFFF"/>
              </a:highlight>
              <a:latin typeface="Dmsans"/>
            </a:endParaRPr>
          </a:p>
          <a:p>
            <a:pPr algn="l"/>
            <a:r>
              <a:rPr lang="en-US" dirty="0">
                <a:solidFill>
                  <a:schemeClr val="accent1">
                    <a:lumMod val="75000"/>
                  </a:schemeClr>
                </a:solidFill>
                <a:highlight>
                  <a:srgbClr val="FFFFFF"/>
                </a:highlight>
                <a:latin typeface="Dmsans"/>
              </a:rPr>
              <a:t>Google collab </a:t>
            </a:r>
            <a:r>
              <a:rPr lang="en-US" dirty="0">
                <a:highlight>
                  <a:srgbClr val="FFFFFF"/>
                </a:highlight>
                <a:latin typeface="Dmsans"/>
              </a:rPr>
              <a:t>was  used for data </a:t>
            </a:r>
            <a:r>
              <a:rPr lang="en-US" dirty="0">
                <a:solidFill>
                  <a:schemeClr val="tx1"/>
                </a:solidFill>
                <a:highlight>
                  <a:srgbClr val="FFFFFF"/>
                </a:highlight>
                <a:latin typeface="Dmsans"/>
              </a:rPr>
              <a:t>manipulation and developing </a:t>
            </a:r>
            <a:r>
              <a:rPr lang="en-US" dirty="0">
                <a:solidFill>
                  <a:schemeClr val="accent1">
                    <a:lumMod val="75000"/>
                  </a:schemeClr>
                </a:solidFill>
                <a:highlight>
                  <a:srgbClr val="FFFFFF"/>
                </a:highlight>
                <a:latin typeface="Dmsans"/>
              </a:rPr>
              <a:t>predictive models.</a:t>
            </a:r>
          </a:p>
          <a:p>
            <a:pPr algn="l"/>
            <a:endParaRPr lang="en-US" i="0" dirty="0">
              <a:solidFill>
                <a:srgbClr val="000000"/>
              </a:solidFill>
              <a:effectLst/>
              <a:highlight>
                <a:srgbClr val="FFFFFF"/>
              </a:highlight>
              <a:latin typeface="Dmsans"/>
            </a:endParaRPr>
          </a:p>
          <a:p>
            <a:pPr algn="l"/>
            <a:r>
              <a:rPr lang="en-US" dirty="0">
                <a:solidFill>
                  <a:schemeClr val="accent1">
                    <a:lumMod val="75000"/>
                  </a:schemeClr>
                </a:solidFill>
                <a:highlight>
                  <a:srgbClr val="FFFFFF"/>
                </a:highlight>
                <a:latin typeface="Dmsans"/>
              </a:rPr>
              <a:t>Filtering</a:t>
            </a:r>
            <a:r>
              <a:rPr lang="en-US" dirty="0">
                <a:highlight>
                  <a:srgbClr val="FFFFFF"/>
                </a:highlight>
                <a:latin typeface="Dmsans"/>
              </a:rPr>
              <a:t> was done in State wise dataset to find the hotpots for spatial analysis.</a:t>
            </a:r>
          </a:p>
          <a:p>
            <a:pPr algn="l"/>
            <a:endParaRPr lang="en-US" i="0" dirty="0">
              <a:solidFill>
                <a:srgbClr val="000000"/>
              </a:solidFill>
              <a:effectLst/>
              <a:highlight>
                <a:srgbClr val="FFFFFF"/>
              </a:highlight>
              <a:latin typeface="Dmsans"/>
            </a:endParaRPr>
          </a:p>
          <a:p>
            <a:pPr algn="l"/>
            <a:r>
              <a:rPr lang="en-US" dirty="0" err="1">
                <a:solidFill>
                  <a:schemeClr val="accent1">
                    <a:lumMod val="75000"/>
                  </a:schemeClr>
                </a:solidFill>
                <a:highlight>
                  <a:srgbClr val="FFFFFF"/>
                </a:highlight>
                <a:latin typeface="Dmsans"/>
              </a:rPr>
              <a:t>Ms.</a:t>
            </a:r>
            <a:r>
              <a:rPr lang="en-US" i="0" dirty="0" err="1">
                <a:solidFill>
                  <a:schemeClr val="accent1">
                    <a:lumMod val="75000"/>
                  </a:schemeClr>
                </a:solidFill>
                <a:effectLst/>
                <a:highlight>
                  <a:srgbClr val="FFFFFF"/>
                </a:highlight>
                <a:latin typeface="Dmsans"/>
              </a:rPr>
              <a:t>Excel</a:t>
            </a:r>
            <a:r>
              <a:rPr lang="en-US" i="0" dirty="0">
                <a:solidFill>
                  <a:schemeClr val="accent1">
                    <a:lumMod val="75000"/>
                  </a:schemeClr>
                </a:solidFill>
                <a:effectLst/>
                <a:highlight>
                  <a:srgbClr val="FFFFFF"/>
                </a:highlight>
                <a:latin typeface="Dmsans"/>
              </a:rPr>
              <a:t> </a:t>
            </a:r>
            <a:r>
              <a:rPr lang="en-US" i="0" dirty="0">
                <a:solidFill>
                  <a:srgbClr val="000000"/>
                </a:solidFill>
                <a:effectLst/>
                <a:highlight>
                  <a:srgbClr val="FFFFFF"/>
                </a:highlight>
                <a:latin typeface="Dmsans"/>
              </a:rPr>
              <a:t>and </a:t>
            </a:r>
            <a:r>
              <a:rPr lang="en-US" dirty="0">
                <a:solidFill>
                  <a:schemeClr val="accent1">
                    <a:lumMod val="75000"/>
                  </a:schemeClr>
                </a:solidFill>
                <a:highlight>
                  <a:srgbClr val="FFFFFF"/>
                </a:highlight>
                <a:latin typeface="Dmsans"/>
              </a:rPr>
              <a:t>Matplotlib</a:t>
            </a:r>
            <a:r>
              <a:rPr lang="en-US" i="0" dirty="0">
                <a:solidFill>
                  <a:srgbClr val="000000"/>
                </a:solidFill>
                <a:effectLst/>
                <a:highlight>
                  <a:srgbClr val="FFFFFF"/>
                </a:highlight>
                <a:latin typeface="Dmsans"/>
              </a:rPr>
              <a:t> were used for </a:t>
            </a:r>
            <a:r>
              <a:rPr lang="en-US" dirty="0">
                <a:highlight>
                  <a:srgbClr val="FFFFFF"/>
                </a:highlight>
                <a:latin typeface="Dmsans"/>
              </a:rPr>
              <a:t>visualization.</a:t>
            </a:r>
            <a:endParaRPr lang="en-US" i="0" dirty="0">
              <a:solidFill>
                <a:srgbClr val="000000"/>
              </a:solidFill>
              <a:effectLst/>
              <a:highlight>
                <a:srgbClr val="FFFFFF"/>
              </a:highlight>
              <a:latin typeface="Dmsans"/>
            </a:endParaRPr>
          </a:p>
          <a:p>
            <a:pPr algn="l"/>
            <a:endParaRPr sz="1800" dirty="0">
              <a:solidFill>
                <a:schemeClr val="dk1"/>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87BEAC94-1A8E-1DCB-756A-DAD044B9C54A}"/>
              </a:ext>
            </a:extLst>
          </p:cNvPr>
          <p:cNvPicPr>
            <a:picLocks noChangeAspect="1"/>
          </p:cNvPicPr>
          <p:nvPr/>
        </p:nvPicPr>
        <p:blipFill>
          <a:blip r:embed="rId3"/>
          <a:stretch>
            <a:fillRect/>
          </a:stretch>
        </p:blipFill>
        <p:spPr>
          <a:xfrm>
            <a:off x="6490010" y="518497"/>
            <a:ext cx="2423150" cy="1071363"/>
          </a:xfrm>
          <a:prstGeom prst="rect">
            <a:avLst/>
          </a:prstGeom>
        </p:spPr>
      </p:pic>
      <p:pic>
        <p:nvPicPr>
          <p:cNvPr id="3" name="Picture 2">
            <a:extLst>
              <a:ext uri="{FF2B5EF4-FFF2-40B4-BE49-F238E27FC236}">
                <a16:creationId xmlns:a16="http://schemas.microsoft.com/office/drawing/2014/main" id="{81EFAA19-DBA4-B8A4-BF99-905AFAE8A5EA}"/>
              </a:ext>
            </a:extLst>
          </p:cNvPr>
          <p:cNvPicPr>
            <a:picLocks noChangeAspect="1"/>
          </p:cNvPicPr>
          <p:nvPr/>
        </p:nvPicPr>
        <p:blipFill>
          <a:blip r:embed="rId4"/>
          <a:stretch>
            <a:fillRect/>
          </a:stretch>
        </p:blipFill>
        <p:spPr>
          <a:xfrm>
            <a:off x="6623823" y="1529181"/>
            <a:ext cx="2423150" cy="1459346"/>
          </a:xfrm>
          <a:prstGeom prst="rect">
            <a:avLst/>
          </a:prstGeom>
        </p:spPr>
      </p:pic>
      <p:pic>
        <p:nvPicPr>
          <p:cNvPr id="4" name="Picture 3">
            <a:extLst>
              <a:ext uri="{FF2B5EF4-FFF2-40B4-BE49-F238E27FC236}">
                <a16:creationId xmlns:a16="http://schemas.microsoft.com/office/drawing/2014/main" id="{CD55AA14-0BFB-E88B-EA01-A67DB9CD47B8}"/>
              </a:ext>
            </a:extLst>
          </p:cNvPr>
          <p:cNvPicPr>
            <a:picLocks noChangeAspect="1"/>
          </p:cNvPicPr>
          <p:nvPr/>
        </p:nvPicPr>
        <p:blipFill>
          <a:blip r:embed="rId5"/>
          <a:stretch>
            <a:fillRect/>
          </a:stretch>
        </p:blipFill>
        <p:spPr>
          <a:xfrm>
            <a:off x="6905434" y="2782334"/>
            <a:ext cx="1592301" cy="1216877"/>
          </a:xfrm>
          <a:prstGeom prst="rect">
            <a:avLst/>
          </a:prstGeom>
        </p:spPr>
      </p:pic>
      <p:pic>
        <p:nvPicPr>
          <p:cNvPr id="5" name="Picture 4">
            <a:extLst>
              <a:ext uri="{FF2B5EF4-FFF2-40B4-BE49-F238E27FC236}">
                <a16:creationId xmlns:a16="http://schemas.microsoft.com/office/drawing/2014/main" id="{E5B6F5DA-9B87-50AD-2F4C-2478D9F0864C}"/>
              </a:ext>
            </a:extLst>
          </p:cNvPr>
          <p:cNvPicPr>
            <a:picLocks noChangeAspect="1"/>
          </p:cNvPicPr>
          <p:nvPr/>
        </p:nvPicPr>
        <p:blipFill>
          <a:blip r:embed="rId6"/>
          <a:stretch>
            <a:fillRect/>
          </a:stretch>
        </p:blipFill>
        <p:spPr>
          <a:xfrm>
            <a:off x="6745484" y="3674444"/>
            <a:ext cx="1971675" cy="12469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208539" y="179577"/>
            <a:ext cx="3397022"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DATA PREPROCESSING</a:t>
            </a:r>
          </a:p>
        </p:txBody>
      </p:sp>
      <p:sp>
        <p:nvSpPr>
          <p:cNvPr id="92" name="Google Shape;92;p18"/>
          <p:cNvSpPr txBox="1"/>
          <p:nvPr/>
        </p:nvSpPr>
        <p:spPr>
          <a:xfrm>
            <a:off x="104462" y="535257"/>
            <a:ext cx="8675266" cy="3947531"/>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dirty="0">
                <a:solidFill>
                  <a:schemeClr val="dk1"/>
                </a:solidFill>
              </a:rPr>
              <a:t>A glimpse of cleaned and processed data has been shown</a:t>
            </a:r>
            <a:endParaRPr dirty="0">
              <a:solidFill>
                <a:schemeClr val="dk1"/>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3" name="Table 2">
            <a:extLst>
              <a:ext uri="{FF2B5EF4-FFF2-40B4-BE49-F238E27FC236}">
                <a16:creationId xmlns:a16="http://schemas.microsoft.com/office/drawing/2014/main" id="{750FA588-8770-ADB6-53E5-5EB99E68CFEA}"/>
              </a:ext>
            </a:extLst>
          </p:cNvPr>
          <p:cNvGraphicFramePr>
            <a:graphicFrameLocks noGrp="1"/>
          </p:cNvGraphicFramePr>
          <p:nvPr>
            <p:extLst>
              <p:ext uri="{D42A27DB-BD31-4B8C-83A1-F6EECF244321}">
                <p14:modId xmlns:p14="http://schemas.microsoft.com/office/powerpoint/2010/main" val="1370289726"/>
              </p:ext>
            </p:extLst>
          </p:nvPr>
        </p:nvGraphicFramePr>
        <p:xfrm>
          <a:off x="208540" y="1164921"/>
          <a:ext cx="4192476" cy="3739848"/>
        </p:xfrm>
        <a:graphic>
          <a:graphicData uri="http://schemas.openxmlformats.org/drawingml/2006/table">
            <a:tbl>
              <a:tblPr>
                <a:tableStyleId>{5C22544A-7EE6-4342-B048-85BDC9FD1C3A}</a:tableStyleId>
              </a:tblPr>
              <a:tblGrid>
                <a:gridCol w="364564">
                  <a:extLst>
                    <a:ext uri="{9D8B030D-6E8A-4147-A177-3AD203B41FA5}">
                      <a16:colId xmlns:a16="http://schemas.microsoft.com/office/drawing/2014/main" val="2907690626"/>
                    </a:ext>
                  </a:extLst>
                </a:gridCol>
                <a:gridCol w="411102">
                  <a:extLst>
                    <a:ext uri="{9D8B030D-6E8A-4147-A177-3AD203B41FA5}">
                      <a16:colId xmlns:a16="http://schemas.microsoft.com/office/drawing/2014/main" val="2821595415"/>
                    </a:ext>
                  </a:extLst>
                </a:gridCol>
                <a:gridCol w="391712">
                  <a:extLst>
                    <a:ext uri="{9D8B030D-6E8A-4147-A177-3AD203B41FA5}">
                      <a16:colId xmlns:a16="http://schemas.microsoft.com/office/drawing/2014/main" val="467246263"/>
                    </a:ext>
                  </a:extLst>
                </a:gridCol>
                <a:gridCol w="391712">
                  <a:extLst>
                    <a:ext uri="{9D8B030D-6E8A-4147-A177-3AD203B41FA5}">
                      <a16:colId xmlns:a16="http://schemas.microsoft.com/office/drawing/2014/main" val="3942441983"/>
                    </a:ext>
                  </a:extLst>
                </a:gridCol>
                <a:gridCol w="558480">
                  <a:extLst>
                    <a:ext uri="{9D8B030D-6E8A-4147-A177-3AD203B41FA5}">
                      <a16:colId xmlns:a16="http://schemas.microsoft.com/office/drawing/2014/main" val="26662550"/>
                    </a:ext>
                  </a:extLst>
                </a:gridCol>
                <a:gridCol w="426617">
                  <a:extLst>
                    <a:ext uri="{9D8B030D-6E8A-4147-A177-3AD203B41FA5}">
                      <a16:colId xmlns:a16="http://schemas.microsoft.com/office/drawing/2014/main" val="3772312033"/>
                    </a:ext>
                  </a:extLst>
                </a:gridCol>
                <a:gridCol w="430494">
                  <a:extLst>
                    <a:ext uri="{9D8B030D-6E8A-4147-A177-3AD203B41FA5}">
                      <a16:colId xmlns:a16="http://schemas.microsoft.com/office/drawing/2014/main" val="1221178126"/>
                    </a:ext>
                  </a:extLst>
                </a:gridCol>
                <a:gridCol w="356807">
                  <a:extLst>
                    <a:ext uri="{9D8B030D-6E8A-4147-A177-3AD203B41FA5}">
                      <a16:colId xmlns:a16="http://schemas.microsoft.com/office/drawing/2014/main" val="3224066282"/>
                    </a:ext>
                  </a:extLst>
                </a:gridCol>
                <a:gridCol w="376198">
                  <a:extLst>
                    <a:ext uri="{9D8B030D-6E8A-4147-A177-3AD203B41FA5}">
                      <a16:colId xmlns:a16="http://schemas.microsoft.com/office/drawing/2014/main" val="1594203486"/>
                    </a:ext>
                  </a:extLst>
                </a:gridCol>
                <a:gridCol w="484790">
                  <a:extLst>
                    <a:ext uri="{9D8B030D-6E8A-4147-A177-3AD203B41FA5}">
                      <a16:colId xmlns:a16="http://schemas.microsoft.com/office/drawing/2014/main" val="3574903904"/>
                    </a:ext>
                  </a:extLst>
                </a:gridCol>
              </a:tblGrid>
              <a:tr h="291761">
                <a:tc>
                  <a:txBody>
                    <a:bodyPr/>
                    <a:lstStyle/>
                    <a:p>
                      <a:pPr algn="l" fontAlgn="b"/>
                      <a:endParaRPr lang="en-IN" sz="1000" b="0" i="0" u="none" strike="noStrike">
                        <a:solidFill>
                          <a:srgbClr val="000000"/>
                        </a:solidFill>
                        <a:effectLst/>
                        <a:latin typeface="Calibri" panose="020F0502020204030204" pitchFamily="34" charset="0"/>
                      </a:endParaRPr>
                    </a:p>
                  </a:txBody>
                  <a:tcPr marL="6854" marR="6854" marT="6854" marB="0" anchor="b"/>
                </a:tc>
                <a:tc gridSpan="3">
                  <a:txBody>
                    <a:bodyPr/>
                    <a:lstStyle/>
                    <a:p>
                      <a:pPr algn="ctr" fontAlgn="b"/>
                      <a:r>
                        <a:rPr lang="en-IN" sz="1000" u="none" strike="noStrike" dirty="0">
                          <a:effectLst/>
                        </a:rPr>
                        <a:t>Primary Drop Out Rate</a:t>
                      </a:r>
                      <a:endParaRPr lang="en-IN" sz="1000" b="0" i="0" u="none" strike="noStrike" dirty="0">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tc gridSpan="3">
                  <a:txBody>
                    <a:bodyPr/>
                    <a:lstStyle/>
                    <a:p>
                      <a:pPr algn="ctr" fontAlgn="b"/>
                      <a:r>
                        <a:rPr lang="en-US" sz="1000" u="none" strike="noStrike">
                          <a:effectLst/>
                        </a:rPr>
                        <a:t>Upper Primary Drop Out Rate</a:t>
                      </a:r>
                      <a:endParaRPr lang="en-US" sz="1000" b="0" i="0" u="none" strike="noStrike">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tc gridSpan="3">
                  <a:txBody>
                    <a:bodyPr/>
                    <a:lstStyle/>
                    <a:p>
                      <a:pPr algn="ctr" fontAlgn="b"/>
                      <a:r>
                        <a:rPr lang="en-IN" sz="1000" u="none" strike="noStrike" dirty="0">
                          <a:effectLst/>
                        </a:rPr>
                        <a:t>Secondary Drop Out Rate</a:t>
                      </a:r>
                      <a:endParaRPr lang="en-IN" sz="1000" b="0" i="0" u="none" strike="noStrike" dirty="0">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37210916"/>
                  </a:ext>
                </a:extLst>
              </a:tr>
              <a:tr h="307435">
                <a:tc>
                  <a:txBody>
                    <a:bodyPr/>
                    <a:lstStyle/>
                    <a:p>
                      <a:pPr algn="l" fontAlgn="b"/>
                      <a:r>
                        <a:rPr lang="en-IN" sz="1000" u="none" strike="noStrike">
                          <a:effectLst/>
                        </a:rPr>
                        <a:t>Year</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Girls(Sec)</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Boys(Sec)</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Overall(Sec)</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091686088"/>
                  </a:ext>
                </a:extLst>
              </a:tr>
              <a:tr h="307435">
                <a:tc>
                  <a:txBody>
                    <a:bodyPr/>
                    <a:lstStyle/>
                    <a:p>
                      <a:pPr algn="l" fontAlgn="b"/>
                      <a:r>
                        <a:rPr lang="en-IN" sz="1000" u="none" strike="noStrike">
                          <a:effectLst/>
                        </a:rPr>
                        <a:t>2012-13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4.01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264836723"/>
                  </a:ext>
                </a:extLst>
              </a:tr>
              <a:tr h="307435">
                <a:tc>
                  <a:txBody>
                    <a:bodyPr/>
                    <a:lstStyle/>
                    <a:p>
                      <a:pPr algn="l" fontAlgn="b"/>
                      <a:r>
                        <a:rPr lang="en-IN" sz="1000" u="none" strike="noStrike">
                          <a:effectLst/>
                        </a:rPr>
                        <a:t>2013-14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4.53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3.09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3.77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17.79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17.93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17.86</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4207684"/>
                  </a:ext>
                </a:extLst>
              </a:tr>
              <a:tr h="307435">
                <a:tc>
                  <a:txBody>
                    <a:bodyPr/>
                    <a:lstStyle/>
                    <a:p>
                      <a:pPr algn="l" fontAlgn="b"/>
                      <a:r>
                        <a:rPr lang="en-IN" sz="1000" u="none" strike="noStrike">
                          <a:effectLst/>
                        </a:rPr>
                        <a:t>2014-15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3.88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4.03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16.88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17.21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17.06</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320865865"/>
                  </a:ext>
                </a:extLst>
              </a:tr>
              <a:tr h="307435">
                <a:tc>
                  <a:txBody>
                    <a:bodyPr/>
                    <a:lstStyle/>
                    <a:p>
                      <a:pPr algn="l" fontAlgn="b"/>
                      <a:r>
                        <a:rPr lang="en-IN" sz="1000" u="none" strike="noStrike">
                          <a:effectLst/>
                        </a:rPr>
                        <a:t>2015-16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2.74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12.25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12.96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12.61</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138907069"/>
                  </a:ext>
                </a:extLst>
              </a:tr>
              <a:tr h="307435">
                <a:tc>
                  <a:txBody>
                    <a:bodyPr/>
                    <a:lstStyle/>
                    <a:p>
                      <a:pPr algn="l" fontAlgn="b"/>
                      <a:r>
                        <a:rPr lang="en-IN" sz="1000" u="none" strike="noStrike">
                          <a:effectLst/>
                        </a:rPr>
                        <a:t>2016-17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6.35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6.42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4.97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5.68</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22.11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22.13</a:t>
                      </a:r>
                      <a:endParaRPr lang="en-IN" sz="1000" b="0" i="0" u="none" strike="noStrike" dirty="0">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252945806"/>
                  </a:ext>
                </a:extLst>
              </a:tr>
              <a:tr h="307435">
                <a:tc>
                  <a:txBody>
                    <a:bodyPr/>
                    <a:lstStyle/>
                    <a:p>
                      <a:pPr algn="l" fontAlgn="b"/>
                      <a:r>
                        <a:rPr lang="en-IN" sz="1000" u="none" strike="noStrike">
                          <a:effectLst/>
                        </a:rPr>
                        <a:t>2017-18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3.51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5.57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18.66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19.16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18.93</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047907371"/>
                  </a:ext>
                </a:extLst>
              </a:tr>
              <a:tr h="307435">
                <a:tc>
                  <a:txBody>
                    <a:bodyPr/>
                    <a:lstStyle/>
                    <a:p>
                      <a:pPr algn="l" fontAlgn="b"/>
                      <a:r>
                        <a:rPr lang="en-IN" sz="1000" u="none" strike="noStrike">
                          <a:effectLst/>
                        </a:rPr>
                        <a:t>2018-19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4.59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4.26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17.9</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59899362"/>
                  </a:ext>
                </a:extLst>
              </a:tr>
              <a:tr h="307435">
                <a:tc>
                  <a:txBody>
                    <a:bodyPr/>
                    <a:lstStyle/>
                    <a:p>
                      <a:pPr algn="l" fontAlgn="b"/>
                      <a:r>
                        <a:rPr lang="en-IN" sz="1000" u="none" strike="noStrike">
                          <a:effectLst/>
                        </a:rPr>
                        <a:t>2019-20</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2.98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15.07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16.09</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956153243"/>
                  </a:ext>
                </a:extLst>
              </a:tr>
              <a:tr h="307435">
                <a:tc>
                  <a:txBody>
                    <a:bodyPr/>
                    <a:lstStyle/>
                    <a:p>
                      <a:pPr algn="l" fontAlgn="b"/>
                      <a:r>
                        <a:rPr lang="en-IN" sz="1000" u="none" strike="noStrike">
                          <a:effectLst/>
                        </a:rPr>
                        <a:t>2020-21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0.69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0.83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0.76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2.61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13.71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14.34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14.04</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38301474"/>
                  </a:ext>
                </a:extLst>
              </a:tr>
              <a:tr h="307435">
                <a:tc>
                  <a:txBody>
                    <a:bodyPr/>
                    <a:lstStyle/>
                    <a:p>
                      <a:pPr algn="l" fontAlgn="b"/>
                      <a:r>
                        <a:rPr lang="en-IN" sz="1000" u="none" strike="noStrike">
                          <a:effectLst/>
                        </a:rPr>
                        <a:t>2021-22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2.7</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3</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12.6</a:t>
                      </a:r>
                      <a:endParaRPr lang="en-IN" sz="1000" b="0" i="0" u="none" strike="noStrike" dirty="0">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037199801"/>
                  </a:ext>
                </a:extLst>
              </a:tr>
            </a:tbl>
          </a:graphicData>
        </a:graphic>
      </p:graphicFrame>
      <p:graphicFrame>
        <p:nvGraphicFramePr>
          <p:cNvPr id="4" name="Table 3">
            <a:extLst>
              <a:ext uri="{FF2B5EF4-FFF2-40B4-BE49-F238E27FC236}">
                <a16:creationId xmlns:a16="http://schemas.microsoft.com/office/drawing/2014/main" id="{0DDC0650-425B-F665-C936-509742E8AF2B}"/>
              </a:ext>
            </a:extLst>
          </p:cNvPr>
          <p:cNvGraphicFramePr>
            <a:graphicFrameLocks noGrp="1"/>
          </p:cNvGraphicFramePr>
          <p:nvPr>
            <p:extLst>
              <p:ext uri="{D42A27DB-BD31-4B8C-83A1-F6EECF244321}">
                <p14:modId xmlns:p14="http://schemas.microsoft.com/office/powerpoint/2010/main" val="1028228773"/>
              </p:ext>
            </p:extLst>
          </p:nvPr>
        </p:nvGraphicFramePr>
        <p:xfrm>
          <a:off x="4572000" y="957235"/>
          <a:ext cx="4572002" cy="3969911"/>
        </p:xfrm>
        <a:graphic>
          <a:graphicData uri="http://schemas.openxmlformats.org/drawingml/2006/table">
            <a:tbl>
              <a:tblPr>
                <a:tableStyleId>{5C22544A-7EE6-4342-B048-85BDC9FD1C3A}</a:tableStyleId>
              </a:tblPr>
              <a:tblGrid>
                <a:gridCol w="603638">
                  <a:extLst>
                    <a:ext uri="{9D8B030D-6E8A-4147-A177-3AD203B41FA5}">
                      <a16:colId xmlns:a16="http://schemas.microsoft.com/office/drawing/2014/main" val="1964080717"/>
                    </a:ext>
                  </a:extLst>
                </a:gridCol>
                <a:gridCol w="303359">
                  <a:extLst>
                    <a:ext uri="{9D8B030D-6E8A-4147-A177-3AD203B41FA5}">
                      <a16:colId xmlns:a16="http://schemas.microsoft.com/office/drawing/2014/main" val="96118139"/>
                    </a:ext>
                  </a:extLst>
                </a:gridCol>
                <a:gridCol w="453498">
                  <a:extLst>
                    <a:ext uri="{9D8B030D-6E8A-4147-A177-3AD203B41FA5}">
                      <a16:colId xmlns:a16="http://schemas.microsoft.com/office/drawing/2014/main" val="1259742208"/>
                    </a:ext>
                  </a:extLst>
                </a:gridCol>
                <a:gridCol w="453498">
                  <a:extLst>
                    <a:ext uri="{9D8B030D-6E8A-4147-A177-3AD203B41FA5}">
                      <a16:colId xmlns:a16="http://schemas.microsoft.com/office/drawing/2014/main" val="3126185912"/>
                    </a:ext>
                  </a:extLst>
                </a:gridCol>
                <a:gridCol w="453498">
                  <a:extLst>
                    <a:ext uri="{9D8B030D-6E8A-4147-A177-3AD203B41FA5}">
                      <a16:colId xmlns:a16="http://schemas.microsoft.com/office/drawing/2014/main" val="2569609593"/>
                    </a:ext>
                  </a:extLst>
                </a:gridCol>
                <a:gridCol w="453498">
                  <a:extLst>
                    <a:ext uri="{9D8B030D-6E8A-4147-A177-3AD203B41FA5}">
                      <a16:colId xmlns:a16="http://schemas.microsoft.com/office/drawing/2014/main" val="1807666031"/>
                    </a:ext>
                  </a:extLst>
                </a:gridCol>
                <a:gridCol w="453498">
                  <a:extLst>
                    <a:ext uri="{9D8B030D-6E8A-4147-A177-3AD203B41FA5}">
                      <a16:colId xmlns:a16="http://schemas.microsoft.com/office/drawing/2014/main" val="3130654893"/>
                    </a:ext>
                  </a:extLst>
                </a:gridCol>
                <a:gridCol w="453498">
                  <a:extLst>
                    <a:ext uri="{9D8B030D-6E8A-4147-A177-3AD203B41FA5}">
                      <a16:colId xmlns:a16="http://schemas.microsoft.com/office/drawing/2014/main" val="1416956487"/>
                    </a:ext>
                  </a:extLst>
                </a:gridCol>
                <a:gridCol w="453498">
                  <a:extLst>
                    <a:ext uri="{9D8B030D-6E8A-4147-A177-3AD203B41FA5}">
                      <a16:colId xmlns:a16="http://schemas.microsoft.com/office/drawing/2014/main" val="930336598"/>
                    </a:ext>
                  </a:extLst>
                </a:gridCol>
                <a:gridCol w="490519">
                  <a:extLst>
                    <a:ext uri="{9D8B030D-6E8A-4147-A177-3AD203B41FA5}">
                      <a16:colId xmlns:a16="http://schemas.microsoft.com/office/drawing/2014/main" val="1992605099"/>
                    </a:ext>
                  </a:extLst>
                </a:gridCol>
              </a:tblGrid>
              <a:tr h="207765">
                <a:tc>
                  <a:txBody>
                    <a:bodyPr/>
                    <a:lstStyle/>
                    <a:p>
                      <a:pPr algn="ctr" fontAlgn="ctr"/>
                      <a:r>
                        <a:rPr lang="en-IN" sz="700" u="none" strike="noStrike">
                          <a:effectLst/>
                          <a:highlight>
                            <a:srgbClr val="FCFCFC"/>
                          </a:highlight>
                        </a:rPr>
                        <a:t>Column1</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Column2</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Column3</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Column4</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Column5</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Column6</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Column7</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Column8</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Column9</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Column10</a:t>
                      </a:r>
                      <a:endParaRPr lang="en-IN" sz="700" b="1" i="0" u="none" strike="noStrike">
                        <a:solidFill>
                          <a:srgbClr val="40A8E4"/>
                        </a:solidFill>
                        <a:effectLst/>
                        <a:highlight>
                          <a:srgbClr val="FCFCFC"/>
                        </a:highlight>
                        <a:latin typeface="Inherit"/>
                      </a:endParaRPr>
                    </a:p>
                  </a:txBody>
                  <a:tcPr marL="0" marR="0" marT="0" marB="0" anchor="ctr"/>
                </a:tc>
                <a:extLst>
                  <a:ext uri="{0D108BD9-81ED-4DB2-BD59-A6C34878D82A}">
                    <a16:rowId xmlns:a16="http://schemas.microsoft.com/office/drawing/2014/main" val="4090979074"/>
                  </a:ext>
                </a:extLst>
              </a:tr>
              <a:tr h="415529">
                <a:tc>
                  <a:txBody>
                    <a:bodyPr/>
                    <a:lstStyle/>
                    <a:p>
                      <a:pPr algn="ctr" fontAlgn="ctr"/>
                      <a:r>
                        <a:rPr lang="en-IN" sz="700" u="none" strike="noStrike">
                          <a:effectLst/>
                          <a:highlight>
                            <a:srgbClr val="FCFCFC"/>
                          </a:highlight>
                        </a:rPr>
                        <a:t>India/State/UT</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Primary (1 to 5)</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Upper Primary (6-8)</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Secondary (9-10)</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extLst>
                  <a:ext uri="{0D108BD9-81ED-4DB2-BD59-A6C34878D82A}">
                    <a16:rowId xmlns:a16="http://schemas.microsoft.com/office/drawing/2014/main" val="164986832"/>
                  </a:ext>
                </a:extLst>
              </a:tr>
              <a:tr h="415529">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Boys(sec.)</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Girls(sec)</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Total(Sec)</a:t>
                      </a:r>
                      <a:endParaRPr lang="en-IN" sz="700" b="0" i="0" u="none" strike="noStrike">
                        <a:solidFill>
                          <a:srgbClr val="AD5118"/>
                        </a:solidFill>
                        <a:effectLst/>
                        <a:highlight>
                          <a:srgbClr val="FFFFFF"/>
                        </a:highlight>
                        <a:latin typeface="Inherit"/>
                      </a:endParaRPr>
                    </a:p>
                  </a:txBody>
                  <a:tcPr marL="74946" marR="0" marT="0" marB="0" anchor="ctr"/>
                </a:tc>
                <a:extLst>
                  <a:ext uri="{0D108BD9-81ED-4DB2-BD59-A6C34878D82A}">
                    <a16:rowId xmlns:a16="http://schemas.microsoft.com/office/drawing/2014/main" val="2427817325"/>
                  </a:ext>
                </a:extLst>
              </a:tr>
              <a:tr h="103882">
                <a:tc>
                  <a:txBody>
                    <a:bodyPr/>
                    <a:lstStyle/>
                    <a:p>
                      <a:pPr algn="l" fontAlgn="ctr"/>
                      <a:r>
                        <a:rPr lang="en-IN" sz="700" u="none" strike="noStrike">
                          <a:effectLst/>
                          <a:highlight>
                            <a:srgbClr val="FCFCFC"/>
                          </a:highlight>
                        </a:rPr>
                        <a:t>India</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1.4</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2.7</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3.3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12.6</a:t>
                      </a:r>
                      <a:endParaRPr lang="en-IN" sz="700" b="1" i="0" u="none" strike="noStrike">
                        <a:solidFill>
                          <a:srgbClr val="40A8E4"/>
                        </a:solidFill>
                        <a:effectLst/>
                        <a:highlight>
                          <a:srgbClr val="FCFCFC"/>
                        </a:highlight>
                        <a:latin typeface="Inherit"/>
                      </a:endParaRPr>
                    </a:p>
                  </a:txBody>
                  <a:tcPr marL="74946" marR="0" marT="0" marB="0" anchor="ctr"/>
                </a:tc>
                <a:extLst>
                  <a:ext uri="{0D108BD9-81ED-4DB2-BD59-A6C34878D82A}">
                    <a16:rowId xmlns:a16="http://schemas.microsoft.com/office/drawing/2014/main" val="966949573"/>
                  </a:ext>
                </a:extLst>
              </a:tr>
              <a:tr h="415529">
                <a:tc>
                  <a:txBody>
                    <a:bodyPr/>
                    <a:lstStyle/>
                    <a:p>
                      <a:pPr algn="l" fontAlgn="ctr"/>
                      <a:r>
                        <a:rPr lang="en-IN" sz="700" u="none" strike="noStrike">
                          <a:effectLst/>
                          <a:highlight>
                            <a:srgbClr val="FFFFFF"/>
                          </a:highlight>
                        </a:rPr>
                        <a:t>Andaman and Nicobar Islands</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2203167198"/>
                  </a:ext>
                </a:extLst>
              </a:tr>
              <a:tr h="311647">
                <a:tc>
                  <a:txBody>
                    <a:bodyPr/>
                    <a:lstStyle/>
                    <a:p>
                      <a:pPr algn="l" fontAlgn="ctr"/>
                      <a:r>
                        <a:rPr lang="en-IN" sz="700" u="none" strike="noStrike">
                          <a:effectLst/>
                          <a:highlight>
                            <a:srgbClr val="FCFCFC"/>
                          </a:highlight>
                        </a:rPr>
                        <a:t>Andhra Pradesh</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1.7</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17.5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16.3</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467308280"/>
                  </a:ext>
                </a:extLst>
              </a:tr>
              <a:tr h="415529">
                <a:tc>
                  <a:txBody>
                    <a:bodyPr/>
                    <a:lstStyle/>
                    <a:p>
                      <a:pPr algn="l" fontAlgn="ctr"/>
                      <a:r>
                        <a:rPr lang="en-IN" sz="700" u="none" strike="noStrike">
                          <a:effectLst/>
                          <a:highlight>
                            <a:srgbClr val="FFFFFF"/>
                          </a:highlight>
                        </a:rPr>
                        <a:t>Arunachal Pradesh</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dirty="0">
                          <a:effectLst/>
                          <a:highlight>
                            <a:srgbClr val="FFFFFF"/>
                          </a:highlight>
                        </a:rPr>
                        <a:t>9.3</a:t>
                      </a:r>
                      <a:endParaRPr lang="en-IN" sz="700" b="0" i="0" u="none" strike="noStrike" dirty="0">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8.4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6.7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12.3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11.7</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1603597057"/>
                  </a:ext>
                </a:extLst>
              </a:tr>
              <a:tr h="103882">
                <a:tc>
                  <a:txBody>
                    <a:bodyPr/>
                    <a:lstStyle/>
                    <a:p>
                      <a:pPr algn="l" fontAlgn="ctr"/>
                      <a:r>
                        <a:rPr lang="en-IN" sz="700" u="none" strike="noStrike">
                          <a:effectLst/>
                          <a:highlight>
                            <a:srgbClr val="FCFCFC"/>
                          </a:highlight>
                        </a:rPr>
                        <a:t>Assam</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6.8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5.2</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10.1</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7.6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8.8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19.8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20.7</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20.3</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78098958"/>
                  </a:ext>
                </a:extLst>
              </a:tr>
              <a:tr h="103882">
                <a:tc>
                  <a:txBody>
                    <a:bodyPr/>
                    <a:lstStyle/>
                    <a:p>
                      <a:pPr algn="l" fontAlgn="ctr"/>
                      <a:r>
                        <a:rPr lang="en-IN" sz="700" u="none" strike="noStrike">
                          <a:effectLst/>
                          <a:highlight>
                            <a:srgbClr val="FFFFFF"/>
                          </a:highlight>
                        </a:rPr>
                        <a:t>Bihar</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19.5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21.4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20.5</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1851099661"/>
                  </a:ext>
                </a:extLst>
              </a:tr>
              <a:tr h="207765">
                <a:tc>
                  <a:txBody>
                    <a:bodyPr/>
                    <a:lstStyle/>
                    <a:p>
                      <a:pPr algn="l" fontAlgn="ctr"/>
                      <a:r>
                        <a:rPr lang="en-IN" sz="700" u="none" strike="noStrike">
                          <a:effectLst/>
                          <a:highlight>
                            <a:srgbClr val="FCFCFC"/>
                          </a:highlight>
                        </a:rPr>
                        <a:t>Chandigarh</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860644236"/>
                  </a:ext>
                </a:extLst>
              </a:tr>
              <a:tr h="207765">
                <a:tc>
                  <a:txBody>
                    <a:bodyPr/>
                    <a:lstStyle/>
                    <a:p>
                      <a:pPr algn="l" fontAlgn="ctr"/>
                      <a:r>
                        <a:rPr lang="en-IN" sz="700" u="none" strike="noStrike">
                          <a:effectLst/>
                          <a:highlight>
                            <a:srgbClr val="FFFFFF"/>
                          </a:highlight>
                        </a:rPr>
                        <a:t>Chhattisgarh</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8.1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9.7</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3139860482"/>
                  </a:ext>
                </a:extLst>
              </a:tr>
              <a:tr h="727178">
                <a:tc>
                  <a:txBody>
                    <a:bodyPr/>
                    <a:lstStyle/>
                    <a:p>
                      <a:pPr algn="l" fontAlgn="ctr"/>
                      <a:r>
                        <a:rPr lang="en-IN" sz="700" u="none" strike="noStrike">
                          <a:effectLst/>
                          <a:highlight>
                            <a:srgbClr val="FCFCFC"/>
                          </a:highlight>
                        </a:rPr>
                        <a:t>Dadra and Nagar Haveli &amp; Daman &amp; Diu</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dirty="0">
                          <a:effectLst/>
                          <a:highlight>
                            <a:srgbClr val="FCFCFC"/>
                          </a:highlight>
                        </a:rPr>
                        <a:t>0</a:t>
                      </a:r>
                      <a:endParaRPr lang="en-IN" sz="700" b="0" i="0" u="none" strike="noStrike" dirty="0">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dirty="0">
                          <a:effectLst/>
                          <a:highlight>
                            <a:srgbClr val="FCFCFC"/>
                          </a:highlight>
                        </a:rPr>
                        <a:t>0</a:t>
                      </a:r>
                      <a:endParaRPr lang="en-IN" sz="700" b="0" i="0" u="none" strike="noStrike" dirty="0">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10.5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8.4</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9.5</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132391808"/>
                  </a:ext>
                </a:extLst>
              </a:tr>
              <a:tr h="103882">
                <a:tc>
                  <a:txBody>
                    <a:bodyPr/>
                    <a:lstStyle/>
                    <a:p>
                      <a:pPr algn="l" fontAlgn="ctr"/>
                      <a:r>
                        <a:rPr lang="en-IN" sz="700" u="none" strike="noStrike">
                          <a:effectLst/>
                          <a:highlight>
                            <a:srgbClr val="FFFFFF"/>
                          </a:highlight>
                        </a:rPr>
                        <a:t>Delhi</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3296137325"/>
                  </a:ext>
                </a:extLst>
              </a:tr>
              <a:tr h="103882">
                <a:tc>
                  <a:txBody>
                    <a:bodyPr/>
                    <a:lstStyle/>
                    <a:p>
                      <a:pPr algn="l" fontAlgn="ctr"/>
                      <a:r>
                        <a:rPr lang="en-IN" sz="700" u="none" strike="noStrike">
                          <a:effectLst/>
                          <a:highlight>
                            <a:srgbClr val="FCFCFC"/>
                          </a:highlight>
                        </a:rPr>
                        <a:t>Goa</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12.1</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5.5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9</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101567887"/>
                  </a:ext>
                </a:extLst>
              </a:tr>
              <a:tr h="103882">
                <a:tc>
                  <a:txBody>
                    <a:bodyPr/>
                    <a:lstStyle/>
                    <a:p>
                      <a:pPr algn="l" fontAlgn="ctr"/>
                      <a:r>
                        <a:rPr lang="en-IN" sz="700" u="none" strike="noStrike">
                          <a:effectLst/>
                          <a:highlight>
                            <a:srgbClr val="FFFFFF"/>
                          </a:highlight>
                        </a:rPr>
                        <a:t>Gujarat</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19.4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15.9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dirty="0">
                          <a:effectLst/>
                          <a:highlight>
                            <a:srgbClr val="FFFFFF"/>
                          </a:highlight>
                        </a:rPr>
                        <a:t>17.9</a:t>
                      </a:r>
                      <a:endParaRPr lang="en-IN" sz="700" b="0" i="0" u="none" strike="noStrike" dirty="0">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2721430606"/>
                  </a:ext>
                </a:extLst>
              </a:tr>
            </a:tbl>
          </a:graphicData>
        </a:graphic>
      </p:graphicFrame>
    </p:spTree>
    <p:extLst>
      <p:ext uri="{BB962C8B-B14F-4D97-AF65-F5344CB8AC3E}">
        <p14:creationId xmlns:p14="http://schemas.microsoft.com/office/powerpoint/2010/main" val="397230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262030" y="39651"/>
            <a:ext cx="7878359"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DATA ANALYSIS(</a:t>
            </a:r>
            <a:r>
              <a:rPr lang="en-IN" dirty="0">
                <a:solidFill>
                  <a:schemeClr val="dk1"/>
                </a:solidFill>
                <a:latin typeface="IBM Plex Sans Medium"/>
                <a:ea typeface="IBM Plex Sans Medium"/>
                <a:cs typeface="IBM Plex Sans Medium"/>
                <a:sym typeface="IBM Plex Sans Medium"/>
              </a:rPr>
              <a:t>As per the most recent government data for the year 2022</a:t>
            </a:r>
            <a:r>
              <a:rPr lang="en" sz="1800" dirty="0">
                <a:solidFill>
                  <a:schemeClr val="dk1"/>
                </a:solidFill>
                <a:latin typeface="IBM Plex Sans Medium"/>
                <a:ea typeface="IBM Plex Sans Medium"/>
                <a:cs typeface="IBM Plex Sans Medium"/>
                <a:sym typeface="IBM Plex Sans Medium"/>
              </a:rPr>
              <a:t>)</a:t>
            </a:r>
          </a:p>
          <a:p>
            <a:pPr marL="0" lvl="0" indent="0" algn="l" rtl="0">
              <a:spcBef>
                <a:spcPts val="0"/>
              </a:spcBef>
              <a:spcAft>
                <a:spcPts val="0"/>
              </a:spcAft>
              <a:buNone/>
            </a:pPr>
            <a:r>
              <a:rPr lang="en" dirty="0">
                <a:solidFill>
                  <a:schemeClr val="accent1">
                    <a:lumMod val="75000"/>
                  </a:schemeClr>
                </a:solidFill>
                <a:latin typeface="IBM Plex Sans Medium"/>
                <a:ea typeface="IBM Plex Sans Medium"/>
                <a:cs typeface="IBM Plex Sans Medium"/>
                <a:sym typeface="IBM Plex Sans Medium"/>
              </a:rPr>
              <a:t>Primary Education</a:t>
            </a:r>
            <a:endParaRPr dirty="0">
              <a:solidFill>
                <a:schemeClr val="accent1">
                  <a:lumMod val="75000"/>
                </a:schemeClr>
              </a:solidFill>
              <a:latin typeface="IBM Plex Sans Medium"/>
              <a:ea typeface="IBM Plex Sans Medium"/>
              <a:cs typeface="IBM Plex Sans Medium"/>
              <a:sym typeface="IBM Plex Sans Medium"/>
            </a:endParaRPr>
          </a:p>
        </p:txBody>
      </p:sp>
      <p:sp>
        <p:nvSpPr>
          <p:cNvPr id="99" name="Google Shape;99;p19"/>
          <p:cNvSpPr txBox="1"/>
          <p:nvPr/>
        </p:nvSpPr>
        <p:spPr>
          <a:xfrm>
            <a:off x="2556100" y="1921775"/>
            <a:ext cx="2952600" cy="19197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 name="Chart 1">
            <a:extLst>
              <a:ext uri="{FF2B5EF4-FFF2-40B4-BE49-F238E27FC236}">
                <a16:creationId xmlns:a16="http://schemas.microsoft.com/office/drawing/2014/main" id="{FBE3C39B-739B-8EAB-49D1-81ED76C4928D}"/>
              </a:ext>
            </a:extLst>
          </p:cNvPr>
          <p:cNvGraphicFramePr>
            <a:graphicFrameLocks/>
          </p:cNvGraphicFramePr>
          <p:nvPr>
            <p:extLst>
              <p:ext uri="{D42A27DB-BD31-4B8C-83A1-F6EECF244321}">
                <p14:modId xmlns:p14="http://schemas.microsoft.com/office/powerpoint/2010/main" val="2749128226"/>
              </p:ext>
            </p:extLst>
          </p:nvPr>
        </p:nvGraphicFramePr>
        <p:xfrm>
          <a:off x="71461" y="644030"/>
          <a:ext cx="4351856" cy="319744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E1B3C23-A2CF-99CE-8000-B0541637D7CB}"/>
              </a:ext>
            </a:extLst>
          </p:cNvPr>
          <p:cNvPicPr>
            <a:picLocks noChangeAspect="1"/>
          </p:cNvPicPr>
          <p:nvPr/>
        </p:nvPicPr>
        <p:blipFill>
          <a:blip r:embed="rId4"/>
          <a:stretch>
            <a:fillRect/>
          </a:stretch>
        </p:blipFill>
        <p:spPr>
          <a:xfrm>
            <a:off x="4512527" y="644030"/>
            <a:ext cx="4181904" cy="3197445"/>
          </a:xfrm>
          <a:prstGeom prst="rect">
            <a:avLst/>
          </a:prstGeom>
        </p:spPr>
      </p:pic>
      <p:sp>
        <p:nvSpPr>
          <p:cNvPr id="7" name="Rectangle 6">
            <a:extLst>
              <a:ext uri="{FF2B5EF4-FFF2-40B4-BE49-F238E27FC236}">
                <a16:creationId xmlns:a16="http://schemas.microsoft.com/office/drawing/2014/main" id="{3D6D644D-C2F5-9462-21D6-B41BC1FBE2B7}"/>
              </a:ext>
            </a:extLst>
          </p:cNvPr>
          <p:cNvSpPr/>
          <p:nvPr/>
        </p:nvSpPr>
        <p:spPr>
          <a:xfrm>
            <a:off x="233136" y="3992775"/>
            <a:ext cx="8558781" cy="8326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en-IN" sz="1200" dirty="0">
                <a:solidFill>
                  <a:schemeClr val="tx1"/>
                </a:solidFill>
              </a:rPr>
              <a:t>On the left the graph depicts the </a:t>
            </a:r>
            <a:r>
              <a:rPr lang="en-IN" sz="1200" b="1" dirty="0">
                <a:solidFill>
                  <a:schemeClr val="tx1"/>
                </a:solidFill>
              </a:rPr>
              <a:t>top 10 </a:t>
            </a:r>
            <a:r>
              <a:rPr lang="en-IN" sz="1200" dirty="0">
                <a:solidFill>
                  <a:schemeClr val="tx1"/>
                </a:solidFill>
              </a:rPr>
              <a:t>states having </a:t>
            </a:r>
            <a:r>
              <a:rPr lang="en-IN" sz="1200" b="1" dirty="0">
                <a:solidFill>
                  <a:schemeClr val="tx1"/>
                </a:solidFill>
              </a:rPr>
              <a:t>Primary</a:t>
            </a:r>
            <a:r>
              <a:rPr lang="en-IN" sz="1200" dirty="0">
                <a:solidFill>
                  <a:schemeClr val="tx1"/>
                </a:solidFill>
              </a:rPr>
              <a:t> Drop out rates more than the national </a:t>
            </a:r>
            <a:r>
              <a:rPr lang="en-IN" sz="1200" b="1" dirty="0">
                <a:solidFill>
                  <a:schemeClr val="tx1"/>
                </a:solidFill>
              </a:rPr>
              <a:t>average</a:t>
            </a:r>
            <a:r>
              <a:rPr lang="en-IN" sz="1200" dirty="0">
                <a:solidFill>
                  <a:schemeClr val="tx1"/>
                </a:solidFill>
              </a:rPr>
              <a:t>. </a:t>
            </a:r>
            <a:r>
              <a:rPr lang="en-IN" sz="1200" b="1" dirty="0">
                <a:solidFill>
                  <a:schemeClr val="tx1"/>
                </a:solidFill>
              </a:rPr>
              <a:t>Manipur, Meghalaya, Arunachal Pradesh </a:t>
            </a:r>
            <a:r>
              <a:rPr lang="en-IN" sz="1200" dirty="0">
                <a:solidFill>
                  <a:schemeClr val="tx1"/>
                </a:solidFill>
              </a:rPr>
              <a:t>are among the states having </a:t>
            </a:r>
            <a:r>
              <a:rPr lang="en-IN" sz="1200" b="1" dirty="0">
                <a:solidFill>
                  <a:schemeClr val="tx1"/>
                </a:solidFill>
              </a:rPr>
              <a:t>highes</a:t>
            </a:r>
            <a:r>
              <a:rPr lang="en-IN" sz="1200" dirty="0">
                <a:solidFill>
                  <a:schemeClr val="tx1"/>
                </a:solidFill>
              </a:rPr>
              <a:t>t rate of primary Drop out rates. </a:t>
            </a:r>
          </a:p>
          <a:p>
            <a:pPr marL="171450" indent="-171450">
              <a:buFont typeface="Arial" panose="020B0604020202020204" pitchFamily="34" charset="0"/>
              <a:buChar char="•"/>
            </a:pPr>
            <a:r>
              <a:rPr lang="en-IN" sz="1200" dirty="0">
                <a:solidFill>
                  <a:schemeClr val="tx1"/>
                </a:solidFill>
              </a:rPr>
              <a:t>On the right, we can observe that, for Drop out rates at the </a:t>
            </a:r>
            <a:r>
              <a:rPr lang="en-IN" sz="1200" b="1" dirty="0">
                <a:solidFill>
                  <a:schemeClr val="tx1"/>
                </a:solidFill>
              </a:rPr>
              <a:t>Primary</a:t>
            </a:r>
            <a:r>
              <a:rPr lang="en-IN" sz="1200" dirty="0">
                <a:solidFill>
                  <a:schemeClr val="tx1"/>
                </a:solidFill>
              </a:rPr>
              <a:t> level of education, the Drop out rates for </a:t>
            </a:r>
            <a:r>
              <a:rPr lang="en-IN" sz="1200" b="1" dirty="0">
                <a:solidFill>
                  <a:schemeClr val="tx1"/>
                </a:solidFill>
              </a:rPr>
              <a:t>Boys</a:t>
            </a:r>
            <a:r>
              <a:rPr lang="en-IN" sz="1200" dirty="0">
                <a:solidFill>
                  <a:schemeClr val="tx1"/>
                </a:solidFill>
              </a:rPr>
              <a:t> was always </a:t>
            </a:r>
            <a:r>
              <a:rPr lang="en-IN" sz="1200" b="1" dirty="0">
                <a:solidFill>
                  <a:schemeClr val="tx1"/>
                </a:solidFill>
              </a:rPr>
              <a:t>higher</a:t>
            </a:r>
            <a:r>
              <a:rPr lang="en-IN" sz="1200" dirty="0">
                <a:solidFill>
                  <a:schemeClr val="tx1"/>
                </a:solidFill>
              </a:rPr>
              <a:t> than the </a:t>
            </a:r>
            <a:r>
              <a:rPr lang="en-IN" sz="1200" b="1" dirty="0">
                <a:solidFill>
                  <a:schemeClr val="tx1"/>
                </a:solidFill>
              </a:rPr>
              <a:t>Girls</a:t>
            </a:r>
            <a:r>
              <a:rPr lang="en-IN" sz="1200" dirty="0">
                <a:solidFill>
                  <a:schemeClr val="tx1"/>
                </a:solidFill>
              </a:rPr>
              <a:t> for the above states with the </a:t>
            </a:r>
            <a:r>
              <a:rPr lang="en-IN" sz="1200" b="1" dirty="0">
                <a:solidFill>
                  <a:schemeClr val="tx1"/>
                </a:solidFill>
              </a:rPr>
              <a:t>highest</a:t>
            </a:r>
            <a:r>
              <a:rPr lang="en-IN" sz="1200" dirty="0">
                <a:solidFill>
                  <a:schemeClr val="tx1"/>
                </a:solidFill>
              </a:rPr>
              <a:t> Drop out rate</a:t>
            </a:r>
            <a:r>
              <a:rPr lang="en-IN" dirty="0">
                <a:solidFill>
                  <a:schemeClr val="tx1"/>
                </a:solidFill>
              </a:rPr>
              <a:t>.</a:t>
            </a:r>
          </a:p>
        </p:txBody>
      </p:sp>
    </p:spTree>
    <p:extLst>
      <p:ext uri="{BB962C8B-B14F-4D97-AF65-F5344CB8AC3E}">
        <p14:creationId xmlns:p14="http://schemas.microsoft.com/office/powerpoint/2010/main" val="21732465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519</TotalTime>
  <Words>2823</Words>
  <Application>Microsoft Office PowerPoint</Application>
  <PresentationFormat>On-screen Show (16:9)</PresentationFormat>
  <Paragraphs>534</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IBM Plex Sans</vt:lpstr>
      <vt:lpstr>Symbol</vt:lpstr>
      <vt:lpstr>IBM Plex Sans Medium</vt:lpstr>
      <vt:lpstr>Dmsans</vt:lpstr>
      <vt:lpstr>Arial</vt:lpstr>
      <vt:lpstr>Inherit</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Spandan Choudhury</dc:creator>
  <cp:lastModifiedBy>Spandan Choudhury</cp:lastModifiedBy>
  <cp:revision>4</cp:revision>
  <dcterms:modified xsi:type="dcterms:W3CDTF">2024-08-01T19:21:28Z</dcterms:modified>
</cp:coreProperties>
</file>